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 id="2147483973" r:id="rId2"/>
    <p:sldMasterId id="2147483985" r:id="rId3"/>
  </p:sldMasterIdLst>
  <p:notesMasterIdLst>
    <p:notesMasterId r:id="rId29"/>
  </p:notesMasterIdLst>
  <p:sldIdLst>
    <p:sldId id="256" r:id="rId4"/>
    <p:sldId id="323" r:id="rId5"/>
    <p:sldId id="258" r:id="rId6"/>
    <p:sldId id="321" r:id="rId7"/>
    <p:sldId id="257" r:id="rId8"/>
    <p:sldId id="259" r:id="rId9"/>
    <p:sldId id="260" r:id="rId10"/>
    <p:sldId id="261" r:id="rId11"/>
    <p:sldId id="264" r:id="rId12"/>
    <p:sldId id="266" r:id="rId13"/>
    <p:sldId id="267" r:id="rId14"/>
    <p:sldId id="268" r:id="rId15"/>
    <p:sldId id="271" r:id="rId16"/>
    <p:sldId id="269" r:id="rId17"/>
    <p:sldId id="262" r:id="rId18"/>
    <p:sldId id="272" r:id="rId19"/>
    <p:sldId id="317" r:id="rId20"/>
    <p:sldId id="318" r:id="rId21"/>
    <p:sldId id="276" r:id="rId22"/>
    <p:sldId id="278" r:id="rId23"/>
    <p:sldId id="273" r:id="rId24"/>
    <p:sldId id="280" r:id="rId25"/>
    <p:sldId id="281" r:id="rId26"/>
    <p:sldId id="319" r:id="rId27"/>
    <p:sldId id="31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26" autoAdjust="0"/>
  </p:normalViewPr>
  <p:slideViewPr>
    <p:cSldViewPr>
      <p:cViewPr varScale="1">
        <p:scale>
          <a:sx n="64" d="100"/>
          <a:sy n="64" d="100"/>
        </p:scale>
        <p:origin x="-134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C1300B-52B6-4557-AB59-890FC3CB9F6F}" type="datetimeFigureOut">
              <a:rPr lang="en-CA" smtClean="0"/>
              <a:t>10/02/2013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36DA9D-097F-4C58-80FD-732ACC33789B}" type="slidenum">
              <a:rPr lang="en-CA" smtClean="0"/>
              <a:t>‹#›</a:t>
            </a:fld>
            <a:endParaRPr lang="en-CA"/>
          </a:p>
        </p:txBody>
      </p:sp>
    </p:spTree>
    <p:extLst>
      <p:ext uri="{BB962C8B-B14F-4D97-AF65-F5344CB8AC3E}">
        <p14:creationId xmlns:p14="http://schemas.microsoft.com/office/powerpoint/2010/main" val="770170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a:t>
            </a:r>
            <a:r>
              <a:rPr lang="en-CA" baseline="0" dirty="0" smtClean="0"/>
              <a:t> </a:t>
            </a:r>
            <a:r>
              <a:rPr lang="en-CA" dirty="0" smtClean="0"/>
              <a:t>Time: 2 minutes</a:t>
            </a:r>
            <a:endParaRPr lang="en-CA" dirty="0"/>
          </a:p>
        </p:txBody>
      </p:sp>
      <p:sp>
        <p:nvSpPr>
          <p:cNvPr id="4" name="Slide Number Placeholder 3"/>
          <p:cNvSpPr>
            <a:spLocks noGrp="1"/>
          </p:cNvSpPr>
          <p:nvPr>
            <p:ph type="sldNum" sz="quarter" idx="10"/>
          </p:nvPr>
        </p:nvSpPr>
        <p:spPr/>
        <p:txBody>
          <a:bodyPr/>
          <a:lstStyle/>
          <a:p>
            <a:fld id="{EFB7E4D7-55AF-48E6-8F2A-8625034783C6}" type="slidenum">
              <a:rPr lang="en-CA" smtClean="0">
                <a:solidFill>
                  <a:prstClr val="black"/>
                </a:solidFill>
              </a:rPr>
              <a:pPr/>
              <a:t>2</a:t>
            </a:fld>
            <a:endParaRPr lang="en-CA">
              <a:solidFill>
                <a:prstClr val="black"/>
              </a:solidFill>
            </a:endParaRPr>
          </a:p>
        </p:txBody>
      </p:sp>
    </p:spTree>
    <p:extLst>
      <p:ext uri="{BB962C8B-B14F-4D97-AF65-F5344CB8AC3E}">
        <p14:creationId xmlns:p14="http://schemas.microsoft.com/office/powerpoint/2010/main" val="2362264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		LIST – Differentiated Jigsaw – choice in what to read, all on</a:t>
            </a:r>
            <a:r>
              <a:rPr lang="en-CA" baseline="0" dirty="0" smtClean="0"/>
              <a:t> same topic</a:t>
            </a:r>
            <a:endParaRPr lang="en-CA" dirty="0" smtClean="0"/>
          </a:p>
          <a:p>
            <a:endParaRPr lang="en-CA" dirty="0" smtClean="0"/>
          </a:p>
          <a:p>
            <a:r>
              <a:rPr lang="en-CA" dirty="0" smtClean="0"/>
              <a:t>10 </a:t>
            </a:r>
            <a:r>
              <a:rPr lang="en-CA" baseline="0" dirty="0" smtClean="0"/>
              <a:t>  to read then 10 to share   </a:t>
            </a:r>
            <a:r>
              <a:rPr lang="en-CA" dirty="0" smtClean="0"/>
              <a:t> minutes</a:t>
            </a:r>
            <a:r>
              <a:rPr lang="en-CA" baseline="0" dirty="0" smtClean="0"/>
              <a:t> (20 max)- </a:t>
            </a:r>
            <a:r>
              <a:rPr lang="en-CA" dirty="0" smtClean="0"/>
              <a:t>  INCLUDING sharing</a:t>
            </a:r>
          </a:p>
          <a:p>
            <a:r>
              <a:rPr lang="en-CA" dirty="0" smtClean="0"/>
              <a:t>Choose an article. </a:t>
            </a:r>
          </a:p>
          <a:p>
            <a:r>
              <a:rPr lang="en-CA" dirty="0" smtClean="0"/>
              <a:t>Read (highlight or write, </a:t>
            </a:r>
            <a:r>
              <a:rPr lang="en-CA" dirty="0" err="1" smtClean="0"/>
              <a:t>etc</a:t>
            </a:r>
            <a:r>
              <a:rPr lang="en-CA" dirty="0" smtClean="0"/>
              <a:t>)</a:t>
            </a:r>
          </a:p>
          <a:p>
            <a:r>
              <a:rPr lang="en-CA" dirty="0" smtClean="0"/>
              <a:t>Find key point</a:t>
            </a:r>
          </a:p>
          <a:p>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11</a:t>
            </a:fld>
            <a:endParaRPr lang="en-CA"/>
          </a:p>
        </p:txBody>
      </p:sp>
    </p:spTree>
    <p:extLst>
      <p:ext uri="{BB962C8B-B14F-4D97-AF65-F5344CB8AC3E}">
        <p14:creationId xmlns:p14="http://schemas.microsoft.com/office/powerpoint/2010/main" val="3569147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Andrea</a:t>
            </a:r>
          </a:p>
          <a:p>
            <a:r>
              <a:rPr lang="en-CA" dirty="0" smtClean="0"/>
              <a:t>3-5 minutes</a:t>
            </a:r>
          </a:p>
          <a:p>
            <a:endParaRPr lang="en-CA" dirty="0" smtClean="0"/>
          </a:p>
          <a:p>
            <a:r>
              <a:rPr lang="en-CA" sz="1200" b="0" i="0" u="none" strike="noStrike" kern="1200" baseline="0" dirty="0" err="1" smtClean="0">
                <a:solidFill>
                  <a:schemeClr val="tx1"/>
                </a:solidFill>
                <a:latin typeface="+mn-lt"/>
                <a:ea typeface="+mn-ea"/>
                <a:cs typeface="+mn-cs"/>
              </a:rPr>
              <a:t>Scaffolded</a:t>
            </a:r>
            <a:r>
              <a:rPr lang="en-CA" sz="1200" b="0" i="0" u="none" strike="noStrike" kern="1200" baseline="0" dirty="0" smtClean="0">
                <a:solidFill>
                  <a:schemeClr val="tx1"/>
                </a:solidFill>
                <a:latin typeface="+mn-lt"/>
                <a:ea typeface="+mn-ea"/>
                <a:cs typeface="+mn-cs"/>
              </a:rPr>
              <a:t> instruction, or the gradual release model, is broadly recognized as a</a:t>
            </a:r>
          </a:p>
          <a:p>
            <a:r>
              <a:rPr lang="en-CA" sz="1200" b="0" i="0" u="none" strike="noStrike" kern="1200" baseline="0" dirty="0" smtClean="0">
                <a:solidFill>
                  <a:schemeClr val="tx1"/>
                </a:solidFill>
                <a:latin typeface="+mn-lt"/>
                <a:ea typeface="+mn-ea"/>
                <a:cs typeface="+mn-cs"/>
              </a:rPr>
              <a:t>successful approach for moving classroom instruction from teacher-centered, </a:t>
            </a:r>
            <a:r>
              <a:rPr lang="en-CA" sz="1200" b="0" i="0" u="none" strike="noStrike" kern="1200" baseline="0" dirty="0" err="1" smtClean="0">
                <a:solidFill>
                  <a:schemeClr val="tx1"/>
                </a:solidFill>
                <a:latin typeface="+mn-lt"/>
                <a:ea typeface="+mn-ea"/>
                <a:cs typeface="+mn-cs"/>
              </a:rPr>
              <a:t>wholegroup</a:t>
            </a:r>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delivery to student-centered collaboration and independent practice.</a:t>
            </a:r>
          </a:p>
          <a:p>
            <a:r>
              <a:rPr lang="en-CA" sz="1200" b="0" i="0" u="none" strike="noStrike" kern="1200" baseline="0" dirty="0" smtClean="0">
                <a:solidFill>
                  <a:schemeClr val="tx1"/>
                </a:solidFill>
                <a:latin typeface="+mn-lt"/>
                <a:ea typeface="+mn-ea"/>
                <a:cs typeface="+mn-cs"/>
              </a:rPr>
              <a:t>Sometimes referred to as “I do it, we do it, you do it,” this model proposes a plan of</a:t>
            </a:r>
          </a:p>
          <a:p>
            <a:r>
              <a:rPr lang="en-CA" sz="1200" b="0" i="0" u="none" strike="noStrike" kern="1200" baseline="0" dirty="0" smtClean="0">
                <a:solidFill>
                  <a:schemeClr val="tx1"/>
                </a:solidFill>
                <a:latin typeface="+mn-lt"/>
                <a:ea typeface="+mn-ea"/>
                <a:cs typeface="+mn-cs"/>
              </a:rPr>
              <a:t>instruction that includes demonstration, prompt, and practice.</a:t>
            </a:r>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12</a:t>
            </a:fld>
            <a:endParaRPr lang="en-CA"/>
          </a:p>
        </p:txBody>
      </p:sp>
    </p:spTree>
    <p:extLst>
      <p:ext uri="{BB962C8B-B14F-4D97-AF65-F5344CB8AC3E}">
        <p14:creationId xmlns:p14="http://schemas.microsoft.com/office/powerpoint/2010/main" val="2184920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Explain this activity.</a:t>
            </a:r>
            <a:r>
              <a:rPr lang="en-CA" baseline="0" dirty="0" smtClean="0"/>
              <a:t> Each group starts at a different station.  Read the Comprehension  Strategy at the station.  Record your thoughts and ideas, these could be : Benefit, usefulness, potential use, strengths, disciplines (what subject), where and when you could use, assess or not assess, formative or summative, etc.  </a:t>
            </a:r>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13</a:t>
            </a:fld>
            <a:endParaRPr lang="en-CA"/>
          </a:p>
        </p:txBody>
      </p:sp>
    </p:spTree>
    <p:extLst>
      <p:ext uri="{BB962C8B-B14F-4D97-AF65-F5344CB8AC3E}">
        <p14:creationId xmlns:p14="http://schemas.microsoft.com/office/powerpoint/2010/main" val="2960378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a:t>
            </a:r>
          </a:p>
          <a:p>
            <a:r>
              <a:rPr lang="en-CA" dirty="0" smtClean="0"/>
              <a:t> model </a:t>
            </a:r>
          </a:p>
          <a:p>
            <a:r>
              <a:rPr lang="en-CA" dirty="0" smtClean="0"/>
              <a:t>1 minute</a:t>
            </a:r>
          </a:p>
          <a:p>
            <a:endParaRPr lang="en-CA" dirty="0" smtClean="0"/>
          </a:p>
          <a:p>
            <a:r>
              <a:rPr lang="en-CA" dirty="0" smtClean="0"/>
              <a:t>Andrea</a:t>
            </a:r>
          </a:p>
          <a:p>
            <a:r>
              <a:rPr lang="en-CA" dirty="0" smtClean="0"/>
              <a:t>Give Handout,  “Think Aloud”</a:t>
            </a:r>
          </a:p>
          <a:p>
            <a:r>
              <a:rPr lang="en-CA" dirty="0" smtClean="0"/>
              <a:t>Purpose – so students can SEE</a:t>
            </a:r>
            <a:r>
              <a:rPr lang="en-CA" baseline="0" dirty="0" smtClean="0"/>
              <a:t> and HEAR the metacognitive aspects.  What does the teacher think while they read.  This modelling of thought is the first step in the gradual release of responsibility – it is the “I Do” in I Do – We Do – You Do</a:t>
            </a:r>
            <a:endParaRPr lang="en-CA" dirty="0" smtClean="0"/>
          </a:p>
          <a:p>
            <a:r>
              <a:rPr lang="en-CA" dirty="0" smtClean="0"/>
              <a:t>2 minute</a:t>
            </a:r>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14</a:t>
            </a:fld>
            <a:endParaRPr lang="en-CA"/>
          </a:p>
        </p:txBody>
      </p:sp>
    </p:spTree>
    <p:extLst>
      <p:ext uri="{BB962C8B-B14F-4D97-AF65-F5344CB8AC3E}">
        <p14:creationId xmlns:p14="http://schemas.microsoft.com/office/powerpoint/2010/main" val="29080367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a:t>
            </a:r>
          </a:p>
          <a:p>
            <a:r>
              <a:rPr lang="en-CA" dirty="0" smtClean="0"/>
              <a:t>Examine</a:t>
            </a:r>
            <a:r>
              <a:rPr lang="en-CA" baseline="0" dirty="0" smtClean="0"/>
              <a:t> the snippets from </a:t>
            </a:r>
            <a:r>
              <a:rPr lang="en-CA" baseline="0" dirty="0" err="1" smtClean="0"/>
              <a:t>Curr</a:t>
            </a:r>
            <a:r>
              <a:rPr lang="en-CA" baseline="0" dirty="0" smtClean="0"/>
              <a:t>.  Can you find common themes about what the </a:t>
            </a:r>
            <a:r>
              <a:rPr lang="en-CA" baseline="0" dirty="0" err="1" smtClean="0"/>
              <a:t>currm</a:t>
            </a:r>
            <a:r>
              <a:rPr lang="en-CA" baseline="0" dirty="0" smtClean="0"/>
              <a:t> tells us about literacy?</a:t>
            </a:r>
          </a:p>
          <a:p>
            <a:r>
              <a:rPr lang="en-CA" dirty="0" smtClean="0"/>
              <a:t>1 min</a:t>
            </a:r>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15</a:t>
            </a:fld>
            <a:endParaRPr lang="en-CA"/>
          </a:p>
        </p:txBody>
      </p:sp>
    </p:spTree>
    <p:extLst>
      <p:ext uri="{BB962C8B-B14F-4D97-AF65-F5344CB8AC3E}">
        <p14:creationId xmlns:p14="http://schemas.microsoft.com/office/powerpoint/2010/main" val="2925695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a:t>
            </a:r>
          </a:p>
          <a:p>
            <a:r>
              <a:rPr lang="en-CA" dirty="0" smtClean="0"/>
              <a:t>1 min</a:t>
            </a:r>
          </a:p>
          <a:p>
            <a:endParaRPr lang="en-CA" dirty="0" smtClean="0"/>
          </a:p>
          <a:p>
            <a:r>
              <a:rPr lang="en-CA" dirty="0" smtClean="0"/>
              <a:t>The more students understand the terms used within a passage, the easier it is for them to understand information they read or hear about the topic (</a:t>
            </a:r>
            <a:r>
              <a:rPr lang="en-CA" dirty="0" err="1" smtClean="0"/>
              <a:t>Marzano</a:t>
            </a:r>
            <a:r>
              <a:rPr lang="en-CA" dirty="0" smtClean="0"/>
              <a:t> &amp; Pickering, 2005). It has been found that students must have a working knowledge of 95% of the vocabulary in a passage in order to comprehend it (Lyon, 2009). Several evidence-based instructional strategies are available to frontload targeted vocabulary to promote greater comprehension, as outlined below.</a:t>
            </a:r>
          </a:p>
          <a:p>
            <a:endParaRPr lang="en-CA" dirty="0" smtClean="0"/>
          </a:p>
          <a:p>
            <a:r>
              <a:rPr lang="en-CA" dirty="0" smtClean="0"/>
              <a:t>Word Walls - </a:t>
            </a:r>
            <a:r>
              <a:rPr lang="en-CA" sz="1200" b="1" kern="1200" dirty="0" smtClean="0">
                <a:solidFill>
                  <a:schemeClr val="tx1"/>
                </a:solidFill>
                <a:latin typeface="+mn-lt"/>
                <a:ea typeface="+mn-ea"/>
                <a:cs typeface="+mn-cs"/>
              </a:rPr>
              <a:t>What are Word Walls?</a:t>
            </a:r>
            <a:endParaRPr lang="en-CA" dirty="0" smtClean="0"/>
          </a:p>
          <a:p>
            <a:endParaRPr lang="en-CA" dirty="0" smtClean="0"/>
          </a:p>
          <a:p>
            <a:r>
              <a:rPr lang="en-CA" dirty="0" smtClean="0"/>
              <a:t>A word wall is an organized collection of words prominently displayed in a classroom. Word walls provide easy access to words students need. The specific organization of the word wall will match the teacher's purpose: sight words organized by alphabet letter, unit-specific words, new vocabulary words, for example. The most helpful word walls grow and change throughout the year and are used as a learning reference.</a:t>
            </a:r>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16</a:t>
            </a:fld>
            <a:endParaRPr lang="en-CA"/>
          </a:p>
        </p:txBody>
      </p:sp>
    </p:spTree>
    <p:extLst>
      <p:ext uri="{BB962C8B-B14F-4D97-AF65-F5344CB8AC3E}">
        <p14:creationId xmlns:p14="http://schemas.microsoft.com/office/powerpoint/2010/main" val="3918336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a:t>
            </a:r>
          </a:p>
          <a:p>
            <a:r>
              <a:rPr lang="en-CA" dirty="0" smtClean="0"/>
              <a:t>1 min</a:t>
            </a:r>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17</a:t>
            </a:fld>
            <a:endParaRPr lang="en-CA"/>
          </a:p>
        </p:txBody>
      </p:sp>
    </p:spTree>
    <p:extLst>
      <p:ext uri="{BB962C8B-B14F-4D97-AF65-F5344CB8AC3E}">
        <p14:creationId xmlns:p14="http://schemas.microsoft.com/office/powerpoint/2010/main" val="1705392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a:t>
            </a:r>
          </a:p>
          <a:p>
            <a:r>
              <a:rPr lang="en-CA" dirty="0" smtClean="0"/>
              <a:t>1</a:t>
            </a:r>
            <a:r>
              <a:rPr lang="en-CA" baseline="0" dirty="0" smtClean="0"/>
              <a:t> min</a:t>
            </a:r>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18</a:t>
            </a:fld>
            <a:endParaRPr lang="en-CA"/>
          </a:p>
        </p:txBody>
      </p:sp>
    </p:spTree>
    <p:extLst>
      <p:ext uri="{BB962C8B-B14F-4D97-AF65-F5344CB8AC3E}">
        <p14:creationId xmlns:p14="http://schemas.microsoft.com/office/powerpoint/2010/main" val="3016166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a:spLocks noGrp="1" noChangeArrowheads="1"/>
          </p:cNvSpPr>
          <p:nvPr>
            <p:ph type="ftr" sz="quarter" idx="4"/>
          </p:nvPr>
        </p:nvSpPr>
        <p:spPr>
          <a:noFill/>
        </p:spPr>
        <p:txBody>
          <a:bodyPr/>
          <a:lstStyle>
            <a:lvl1pPr defTabSz="915994">
              <a:defRPr>
                <a:solidFill>
                  <a:schemeClr val="tx1"/>
                </a:solidFill>
                <a:latin typeface="Verdana" pitchFamily="34" charset="0"/>
              </a:defRPr>
            </a:lvl1pPr>
            <a:lvl2pPr marL="729057" indent="-280406" defTabSz="915994">
              <a:defRPr>
                <a:solidFill>
                  <a:schemeClr val="tx1"/>
                </a:solidFill>
                <a:latin typeface="Verdana" pitchFamily="34" charset="0"/>
              </a:defRPr>
            </a:lvl2pPr>
            <a:lvl3pPr marL="1121626" indent="-224325" defTabSz="915994">
              <a:defRPr>
                <a:solidFill>
                  <a:schemeClr val="tx1"/>
                </a:solidFill>
                <a:latin typeface="Verdana" pitchFamily="34" charset="0"/>
              </a:defRPr>
            </a:lvl3pPr>
            <a:lvl4pPr marL="1570276" indent="-224325" defTabSz="915994">
              <a:defRPr>
                <a:solidFill>
                  <a:schemeClr val="tx1"/>
                </a:solidFill>
                <a:latin typeface="Verdana" pitchFamily="34" charset="0"/>
              </a:defRPr>
            </a:lvl4pPr>
            <a:lvl5pPr marL="2018927" indent="-224325" defTabSz="915994">
              <a:defRPr>
                <a:solidFill>
                  <a:schemeClr val="tx1"/>
                </a:solidFill>
                <a:latin typeface="Verdana" pitchFamily="34" charset="0"/>
              </a:defRPr>
            </a:lvl5pPr>
            <a:lvl6pPr marL="2467577" indent="-224325" algn="ctr" defTabSz="915994" eaLnBrk="0" fontAlgn="base" hangingPunct="0">
              <a:spcBef>
                <a:spcPct val="0"/>
              </a:spcBef>
              <a:spcAft>
                <a:spcPct val="0"/>
              </a:spcAft>
              <a:defRPr>
                <a:solidFill>
                  <a:schemeClr val="tx1"/>
                </a:solidFill>
                <a:latin typeface="Verdana" pitchFamily="34" charset="0"/>
              </a:defRPr>
            </a:lvl6pPr>
            <a:lvl7pPr marL="2916227" indent="-224325" algn="ctr" defTabSz="915994" eaLnBrk="0" fontAlgn="base" hangingPunct="0">
              <a:spcBef>
                <a:spcPct val="0"/>
              </a:spcBef>
              <a:spcAft>
                <a:spcPct val="0"/>
              </a:spcAft>
              <a:defRPr>
                <a:solidFill>
                  <a:schemeClr val="tx1"/>
                </a:solidFill>
                <a:latin typeface="Verdana" pitchFamily="34" charset="0"/>
              </a:defRPr>
            </a:lvl7pPr>
            <a:lvl8pPr marL="3364878" indent="-224325" algn="ctr" defTabSz="915994" eaLnBrk="0" fontAlgn="base" hangingPunct="0">
              <a:spcBef>
                <a:spcPct val="0"/>
              </a:spcBef>
              <a:spcAft>
                <a:spcPct val="0"/>
              </a:spcAft>
              <a:defRPr>
                <a:solidFill>
                  <a:schemeClr val="tx1"/>
                </a:solidFill>
                <a:latin typeface="Verdana" pitchFamily="34" charset="0"/>
              </a:defRPr>
            </a:lvl8pPr>
            <a:lvl9pPr marL="3813528" indent="-224325" algn="ctr" defTabSz="915994" eaLnBrk="0" fontAlgn="base" hangingPunct="0">
              <a:spcBef>
                <a:spcPct val="0"/>
              </a:spcBef>
              <a:spcAft>
                <a:spcPct val="0"/>
              </a:spcAft>
              <a:defRPr>
                <a:solidFill>
                  <a:schemeClr val="tx1"/>
                </a:solidFill>
                <a:latin typeface="Verdana" pitchFamily="34" charset="0"/>
              </a:defRPr>
            </a:lvl9pPr>
          </a:lstStyle>
          <a:p>
            <a:r>
              <a:rPr lang="en-US">
                <a:latin typeface="Arial" charset="0"/>
              </a:rPr>
              <a:t>Effective Classroom Strategies</a:t>
            </a:r>
          </a:p>
        </p:txBody>
      </p:sp>
      <p:sp>
        <p:nvSpPr>
          <p:cNvPr id="52227" name="Rectangle 7"/>
          <p:cNvSpPr>
            <a:spLocks noGrp="1" noChangeArrowheads="1"/>
          </p:cNvSpPr>
          <p:nvPr>
            <p:ph type="sldNum" sz="quarter" idx="5"/>
          </p:nvPr>
        </p:nvSpPr>
        <p:spPr>
          <a:noFill/>
        </p:spPr>
        <p:txBody>
          <a:bodyPr/>
          <a:lstStyle>
            <a:lvl1pPr defTabSz="915994">
              <a:defRPr>
                <a:solidFill>
                  <a:schemeClr val="tx1"/>
                </a:solidFill>
                <a:latin typeface="Verdana" pitchFamily="34" charset="0"/>
              </a:defRPr>
            </a:lvl1pPr>
            <a:lvl2pPr marL="729057" indent="-280406" defTabSz="915994">
              <a:defRPr>
                <a:solidFill>
                  <a:schemeClr val="tx1"/>
                </a:solidFill>
                <a:latin typeface="Verdana" pitchFamily="34" charset="0"/>
              </a:defRPr>
            </a:lvl2pPr>
            <a:lvl3pPr marL="1121626" indent="-224325" defTabSz="915994">
              <a:defRPr>
                <a:solidFill>
                  <a:schemeClr val="tx1"/>
                </a:solidFill>
                <a:latin typeface="Verdana" pitchFamily="34" charset="0"/>
              </a:defRPr>
            </a:lvl3pPr>
            <a:lvl4pPr marL="1570276" indent="-224325" defTabSz="915994">
              <a:defRPr>
                <a:solidFill>
                  <a:schemeClr val="tx1"/>
                </a:solidFill>
                <a:latin typeface="Verdana" pitchFamily="34" charset="0"/>
              </a:defRPr>
            </a:lvl4pPr>
            <a:lvl5pPr marL="2018927" indent="-224325" defTabSz="915994">
              <a:defRPr>
                <a:solidFill>
                  <a:schemeClr val="tx1"/>
                </a:solidFill>
                <a:latin typeface="Verdana" pitchFamily="34" charset="0"/>
              </a:defRPr>
            </a:lvl5pPr>
            <a:lvl6pPr marL="2467577" indent="-224325" algn="ctr" defTabSz="915994" eaLnBrk="0" fontAlgn="base" hangingPunct="0">
              <a:spcBef>
                <a:spcPct val="0"/>
              </a:spcBef>
              <a:spcAft>
                <a:spcPct val="0"/>
              </a:spcAft>
              <a:defRPr>
                <a:solidFill>
                  <a:schemeClr val="tx1"/>
                </a:solidFill>
                <a:latin typeface="Verdana" pitchFamily="34" charset="0"/>
              </a:defRPr>
            </a:lvl6pPr>
            <a:lvl7pPr marL="2916227" indent="-224325" algn="ctr" defTabSz="915994" eaLnBrk="0" fontAlgn="base" hangingPunct="0">
              <a:spcBef>
                <a:spcPct val="0"/>
              </a:spcBef>
              <a:spcAft>
                <a:spcPct val="0"/>
              </a:spcAft>
              <a:defRPr>
                <a:solidFill>
                  <a:schemeClr val="tx1"/>
                </a:solidFill>
                <a:latin typeface="Verdana" pitchFamily="34" charset="0"/>
              </a:defRPr>
            </a:lvl7pPr>
            <a:lvl8pPr marL="3364878" indent="-224325" algn="ctr" defTabSz="915994" eaLnBrk="0" fontAlgn="base" hangingPunct="0">
              <a:spcBef>
                <a:spcPct val="0"/>
              </a:spcBef>
              <a:spcAft>
                <a:spcPct val="0"/>
              </a:spcAft>
              <a:defRPr>
                <a:solidFill>
                  <a:schemeClr val="tx1"/>
                </a:solidFill>
                <a:latin typeface="Verdana" pitchFamily="34" charset="0"/>
              </a:defRPr>
            </a:lvl8pPr>
            <a:lvl9pPr marL="3813528" indent="-224325" algn="ctr" defTabSz="915994" eaLnBrk="0" fontAlgn="base" hangingPunct="0">
              <a:spcBef>
                <a:spcPct val="0"/>
              </a:spcBef>
              <a:spcAft>
                <a:spcPct val="0"/>
              </a:spcAft>
              <a:defRPr>
                <a:solidFill>
                  <a:schemeClr val="tx1"/>
                </a:solidFill>
                <a:latin typeface="Verdana" pitchFamily="34" charset="0"/>
              </a:defRPr>
            </a:lvl9pPr>
          </a:lstStyle>
          <a:p>
            <a:fld id="{4A55B596-71B0-46C3-9AB7-0AFFB417BC28}" type="slidenum">
              <a:rPr lang="en-US">
                <a:latin typeface="Arial" charset="0"/>
              </a:rPr>
              <a:pPr/>
              <a:t>19</a:t>
            </a:fld>
            <a:endParaRPr lang="en-US">
              <a:latin typeface="Arial" charset="0"/>
            </a:endParaRPr>
          </a:p>
        </p:txBody>
      </p:sp>
      <p:sp>
        <p:nvSpPr>
          <p:cNvPr id="52228" name="Rectangle 2"/>
          <p:cNvSpPr>
            <a:spLocks noGrp="1" noRot="1" noChangeAspect="1" noChangeArrowheads="1" noTextEdit="1"/>
          </p:cNvSpPr>
          <p:nvPr>
            <p:ph type="sldImg"/>
          </p:nvPr>
        </p:nvSpPr>
        <p:spPr>
          <a:ln/>
        </p:spPr>
      </p:sp>
      <p:sp>
        <p:nvSpPr>
          <p:cNvPr id="52229" name="Rectangle 3"/>
          <p:cNvSpPr>
            <a:spLocks noGrp="1" noChangeArrowheads="1"/>
          </p:cNvSpPr>
          <p:nvPr>
            <p:ph type="body" idx="1"/>
          </p:nvPr>
        </p:nvSpPr>
        <p:spPr>
          <a:xfrm>
            <a:off x="913158" y="4344025"/>
            <a:ext cx="5031685" cy="4114488"/>
          </a:xfrm>
          <a:noFill/>
        </p:spPr>
        <p:txBody>
          <a:bodyPr/>
          <a:lstStyle/>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6"/>
          <p:cNvSpPr>
            <a:spLocks noGrp="1" noChangeArrowheads="1"/>
          </p:cNvSpPr>
          <p:nvPr>
            <p:ph type="ftr" sz="quarter" idx="4"/>
          </p:nvPr>
        </p:nvSpPr>
        <p:spPr>
          <a:noFill/>
        </p:spPr>
        <p:txBody>
          <a:bodyPr/>
          <a:lstStyle>
            <a:lvl1pPr defTabSz="915994">
              <a:defRPr>
                <a:solidFill>
                  <a:schemeClr val="tx1"/>
                </a:solidFill>
                <a:latin typeface="Verdana" pitchFamily="34" charset="0"/>
              </a:defRPr>
            </a:lvl1pPr>
            <a:lvl2pPr marL="729057" indent="-280406" defTabSz="915994">
              <a:defRPr>
                <a:solidFill>
                  <a:schemeClr val="tx1"/>
                </a:solidFill>
                <a:latin typeface="Verdana" pitchFamily="34" charset="0"/>
              </a:defRPr>
            </a:lvl2pPr>
            <a:lvl3pPr marL="1121626" indent="-224325" defTabSz="915994">
              <a:defRPr>
                <a:solidFill>
                  <a:schemeClr val="tx1"/>
                </a:solidFill>
                <a:latin typeface="Verdana" pitchFamily="34" charset="0"/>
              </a:defRPr>
            </a:lvl3pPr>
            <a:lvl4pPr marL="1570276" indent="-224325" defTabSz="915994">
              <a:defRPr>
                <a:solidFill>
                  <a:schemeClr val="tx1"/>
                </a:solidFill>
                <a:latin typeface="Verdana" pitchFamily="34" charset="0"/>
              </a:defRPr>
            </a:lvl4pPr>
            <a:lvl5pPr marL="2018927" indent="-224325" defTabSz="915994">
              <a:defRPr>
                <a:solidFill>
                  <a:schemeClr val="tx1"/>
                </a:solidFill>
                <a:latin typeface="Verdana" pitchFamily="34" charset="0"/>
              </a:defRPr>
            </a:lvl5pPr>
            <a:lvl6pPr marL="2467577" indent="-224325" algn="ctr" defTabSz="915994" eaLnBrk="0" fontAlgn="base" hangingPunct="0">
              <a:spcBef>
                <a:spcPct val="0"/>
              </a:spcBef>
              <a:spcAft>
                <a:spcPct val="0"/>
              </a:spcAft>
              <a:defRPr>
                <a:solidFill>
                  <a:schemeClr val="tx1"/>
                </a:solidFill>
                <a:latin typeface="Verdana" pitchFamily="34" charset="0"/>
              </a:defRPr>
            </a:lvl6pPr>
            <a:lvl7pPr marL="2916227" indent="-224325" algn="ctr" defTabSz="915994" eaLnBrk="0" fontAlgn="base" hangingPunct="0">
              <a:spcBef>
                <a:spcPct val="0"/>
              </a:spcBef>
              <a:spcAft>
                <a:spcPct val="0"/>
              </a:spcAft>
              <a:defRPr>
                <a:solidFill>
                  <a:schemeClr val="tx1"/>
                </a:solidFill>
                <a:latin typeface="Verdana" pitchFamily="34" charset="0"/>
              </a:defRPr>
            </a:lvl7pPr>
            <a:lvl8pPr marL="3364878" indent="-224325" algn="ctr" defTabSz="915994" eaLnBrk="0" fontAlgn="base" hangingPunct="0">
              <a:spcBef>
                <a:spcPct val="0"/>
              </a:spcBef>
              <a:spcAft>
                <a:spcPct val="0"/>
              </a:spcAft>
              <a:defRPr>
                <a:solidFill>
                  <a:schemeClr val="tx1"/>
                </a:solidFill>
                <a:latin typeface="Verdana" pitchFamily="34" charset="0"/>
              </a:defRPr>
            </a:lvl8pPr>
            <a:lvl9pPr marL="3813528" indent="-224325" algn="ctr" defTabSz="915994" eaLnBrk="0" fontAlgn="base" hangingPunct="0">
              <a:spcBef>
                <a:spcPct val="0"/>
              </a:spcBef>
              <a:spcAft>
                <a:spcPct val="0"/>
              </a:spcAft>
              <a:defRPr>
                <a:solidFill>
                  <a:schemeClr val="tx1"/>
                </a:solidFill>
                <a:latin typeface="Verdana" pitchFamily="34" charset="0"/>
              </a:defRPr>
            </a:lvl9pPr>
          </a:lstStyle>
          <a:p>
            <a:r>
              <a:rPr lang="en-US">
                <a:latin typeface="Arial" charset="0"/>
              </a:rPr>
              <a:t>Effective Classroom Strategies</a:t>
            </a:r>
          </a:p>
        </p:txBody>
      </p:sp>
      <p:sp>
        <p:nvSpPr>
          <p:cNvPr id="53251" name="Rectangle 7"/>
          <p:cNvSpPr>
            <a:spLocks noGrp="1" noChangeArrowheads="1"/>
          </p:cNvSpPr>
          <p:nvPr>
            <p:ph type="sldNum" sz="quarter" idx="5"/>
          </p:nvPr>
        </p:nvSpPr>
        <p:spPr>
          <a:noFill/>
        </p:spPr>
        <p:txBody>
          <a:bodyPr/>
          <a:lstStyle>
            <a:lvl1pPr defTabSz="915994">
              <a:defRPr>
                <a:solidFill>
                  <a:schemeClr val="tx1"/>
                </a:solidFill>
                <a:latin typeface="Verdana" pitchFamily="34" charset="0"/>
              </a:defRPr>
            </a:lvl1pPr>
            <a:lvl2pPr marL="729057" indent="-280406" defTabSz="915994">
              <a:defRPr>
                <a:solidFill>
                  <a:schemeClr val="tx1"/>
                </a:solidFill>
                <a:latin typeface="Verdana" pitchFamily="34" charset="0"/>
              </a:defRPr>
            </a:lvl2pPr>
            <a:lvl3pPr marL="1121626" indent="-224325" defTabSz="915994">
              <a:defRPr>
                <a:solidFill>
                  <a:schemeClr val="tx1"/>
                </a:solidFill>
                <a:latin typeface="Verdana" pitchFamily="34" charset="0"/>
              </a:defRPr>
            </a:lvl3pPr>
            <a:lvl4pPr marL="1570276" indent="-224325" defTabSz="915994">
              <a:defRPr>
                <a:solidFill>
                  <a:schemeClr val="tx1"/>
                </a:solidFill>
                <a:latin typeface="Verdana" pitchFamily="34" charset="0"/>
              </a:defRPr>
            </a:lvl4pPr>
            <a:lvl5pPr marL="2018927" indent="-224325" defTabSz="915994">
              <a:defRPr>
                <a:solidFill>
                  <a:schemeClr val="tx1"/>
                </a:solidFill>
                <a:latin typeface="Verdana" pitchFamily="34" charset="0"/>
              </a:defRPr>
            </a:lvl5pPr>
            <a:lvl6pPr marL="2467577" indent="-224325" algn="ctr" defTabSz="915994" eaLnBrk="0" fontAlgn="base" hangingPunct="0">
              <a:spcBef>
                <a:spcPct val="0"/>
              </a:spcBef>
              <a:spcAft>
                <a:spcPct val="0"/>
              </a:spcAft>
              <a:defRPr>
                <a:solidFill>
                  <a:schemeClr val="tx1"/>
                </a:solidFill>
                <a:latin typeface="Verdana" pitchFamily="34" charset="0"/>
              </a:defRPr>
            </a:lvl6pPr>
            <a:lvl7pPr marL="2916227" indent="-224325" algn="ctr" defTabSz="915994" eaLnBrk="0" fontAlgn="base" hangingPunct="0">
              <a:spcBef>
                <a:spcPct val="0"/>
              </a:spcBef>
              <a:spcAft>
                <a:spcPct val="0"/>
              </a:spcAft>
              <a:defRPr>
                <a:solidFill>
                  <a:schemeClr val="tx1"/>
                </a:solidFill>
                <a:latin typeface="Verdana" pitchFamily="34" charset="0"/>
              </a:defRPr>
            </a:lvl7pPr>
            <a:lvl8pPr marL="3364878" indent="-224325" algn="ctr" defTabSz="915994" eaLnBrk="0" fontAlgn="base" hangingPunct="0">
              <a:spcBef>
                <a:spcPct val="0"/>
              </a:spcBef>
              <a:spcAft>
                <a:spcPct val="0"/>
              </a:spcAft>
              <a:defRPr>
                <a:solidFill>
                  <a:schemeClr val="tx1"/>
                </a:solidFill>
                <a:latin typeface="Verdana" pitchFamily="34" charset="0"/>
              </a:defRPr>
            </a:lvl8pPr>
            <a:lvl9pPr marL="3813528" indent="-224325" algn="ctr" defTabSz="915994" eaLnBrk="0" fontAlgn="base" hangingPunct="0">
              <a:spcBef>
                <a:spcPct val="0"/>
              </a:spcBef>
              <a:spcAft>
                <a:spcPct val="0"/>
              </a:spcAft>
              <a:defRPr>
                <a:solidFill>
                  <a:schemeClr val="tx1"/>
                </a:solidFill>
                <a:latin typeface="Verdana" pitchFamily="34" charset="0"/>
              </a:defRPr>
            </a:lvl9pPr>
          </a:lstStyle>
          <a:p>
            <a:fld id="{A4969E0F-54F6-49FD-A386-86AF8157D569}" type="slidenum">
              <a:rPr lang="en-US">
                <a:latin typeface="Arial" charset="0"/>
              </a:rPr>
              <a:pPr/>
              <a:t>20</a:t>
            </a:fld>
            <a:endParaRPr lang="en-US">
              <a:latin typeface="Arial" charset="0"/>
            </a:endParaRPr>
          </a:p>
        </p:txBody>
      </p:sp>
      <p:sp>
        <p:nvSpPr>
          <p:cNvPr id="53252" name="Rectangle 2"/>
          <p:cNvSpPr>
            <a:spLocks noGrp="1" noRot="1" noChangeAspect="1" noChangeArrowheads="1" noTextEdit="1"/>
          </p:cNvSpPr>
          <p:nvPr>
            <p:ph type="sldImg"/>
          </p:nvPr>
        </p:nvSpPr>
        <p:spPr>
          <a:ln/>
        </p:spPr>
      </p:sp>
      <p:sp>
        <p:nvSpPr>
          <p:cNvPr id="53253" name="Rectangle 3"/>
          <p:cNvSpPr>
            <a:spLocks noGrp="1" noChangeArrowheads="1"/>
          </p:cNvSpPr>
          <p:nvPr>
            <p:ph type="body" idx="1"/>
          </p:nvPr>
        </p:nvSpPr>
        <p:spPr>
          <a:xfrm>
            <a:off x="913158" y="4344025"/>
            <a:ext cx="5031685" cy="4114488"/>
          </a:xfrm>
          <a:noFill/>
        </p:spPr>
        <p:txBody>
          <a:bodyPr/>
          <a:lstStyle/>
          <a:p>
            <a:pPr eaLnBrk="1" hangingPunct="1"/>
            <a:r>
              <a:rPr lang="en-US" dirty="0" smtClean="0"/>
              <a:t>SPDU – anything above.4</a:t>
            </a:r>
            <a:r>
              <a:rPr lang="en-US" baseline="0" dirty="0" smtClean="0"/>
              <a:t> is significant</a:t>
            </a: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Andrea – 			LIST – Quick Write</a:t>
            </a:r>
          </a:p>
          <a:p>
            <a:r>
              <a:rPr lang="en-CA" dirty="0" smtClean="0"/>
              <a:t>Participants respond</a:t>
            </a:r>
            <a:r>
              <a:rPr lang="en-CA" baseline="0" dirty="0" smtClean="0"/>
              <a:t> to the question, “What is literacy?”</a:t>
            </a:r>
          </a:p>
          <a:p>
            <a:r>
              <a:rPr lang="en-CA" baseline="0" dirty="0" smtClean="0"/>
              <a:t>Write/represent in any way – sentences, list, </a:t>
            </a:r>
            <a:r>
              <a:rPr lang="en-CA" baseline="0" dirty="0" err="1" smtClean="0"/>
              <a:t>pictorally</a:t>
            </a:r>
            <a:r>
              <a:rPr lang="en-CA" baseline="0" dirty="0" smtClean="0"/>
              <a:t>, </a:t>
            </a:r>
            <a:r>
              <a:rPr lang="en-CA" baseline="0" dirty="0" err="1" smtClean="0"/>
              <a:t>etc</a:t>
            </a:r>
            <a:endParaRPr lang="en-CA" baseline="0" dirty="0" smtClean="0"/>
          </a:p>
          <a:p>
            <a:r>
              <a:rPr lang="en-CA" baseline="0" dirty="0" smtClean="0"/>
              <a:t>3 minutes</a:t>
            </a:r>
          </a:p>
          <a:p>
            <a:r>
              <a:rPr lang="en-CA" baseline="0" dirty="0" smtClean="0"/>
              <a:t>A voluntary sharing </a:t>
            </a:r>
          </a:p>
        </p:txBody>
      </p:sp>
      <p:sp>
        <p:nvSpPr>
          <p:cNvPr id="4" name="Slide Number Placeholder 3"/>
          <p:cNvSpPr>
            <a:spLocks noGrp="1"/>
          </p:cNvSpPr>
          <p:nvPr>
            <p:ph type="sldNum" sz="quarter" idx="10"/>
          </p:nvPr>
        </p:nvSpPr>
        <p:spPr/>
        <p:txBody>
          <a:bodyPr/>
          <a:lstStyle/>
          <a:p>
            <a:fld id="{BE36DA9D-097F-4C58-80FD-732ACC33789B}" type="slidenum">
              <a:rPr lang="en-CA" smtClean="0"/>
              <a:t>3</a:t>
            </a:fld>
            <a:endParaRPr lang="en-CA"/>
          </a:p>
        </p:txBody>
      </p:sp>
    </p:spTree>
    <p:extLst>
      <p:ext uri="{BB962C8B-B14F-4D97-AF65-F5344CB8AC3E}">
        <p14:creationId xmlns:p14="http://schemas.microsoft.com/office/powerpoint/2010/main" val="3865864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a:spLocks noGrp="1" noChangeArrowheads="1"/>
          </p:cNvSpPr>
          <p:nvPr>
            <p:ph type="ftr" sz="quarter" idx="4"/>
          </p:nvPr>
        </p:nvSpPr>
        <p:spPr>
          <a:noFill/>
        </p:spPr>
        <p:txBody>
          <a:bodyPr/>
          <a:lstStyle>
            <a:lvl1pPr defTabSz="915994">
              <a:defRPr>
                <a:solidFill>
                  <a:schemeClr val="tx1"/>
                </a:solidFill>
                <a:latin typeface="Verdana" pitchFamily="34" charset="0"/>
              </a:defRPr>
            </a:lvl1pPr>
            <a:lvl2pPr marL="729057" indent="-280406" defTabSz="915994">
              <a:defRPr>
                <a:solidFill>
                  <a:schemeClr val="tx1"/>
                </a:solidFill>
                <a:latin typeface="Verdana" pitchFamily="34" charset="0"/>
              </a:defRPr>
            </a:lvl2pPr>
            <a:lvl3pPr marL="1121626" indent="-224325" defTabSz="915994">
              <a:defRPr>
                <a:solidFill>
                  <a:schemeClr val="tx1"/>
                </a:solidFill>
                <a:latin typeface="Verdana" pitchFamily="34" charset="0"/>
              </a:defRPr>
            </a:lvl3pPr>
            <a:lvl4pPr marL="1570276" indent="-224325" defTabSz="915994">
              <a:defRPr>
                <a:solidFill>
                  <a:schemeClr val="tx1"/>
                </a:solidFill>
                <a:latin typeface="Verdana" pitchFamily="34" charset="0"/>
              </a:defRPr>
            </a:lvl4pPr>
            <a:lvl5pPr marL="2018927" indent="-224325" defTabSz="915994">
              <a:defRPr>
                <a:solidFill>
                  <a:schemeClr val="tx1"/>
                </a:solidFill>
                <a:latin typeface="Verdana" pitchFamily="34" charset="0"/>
              </a:defRPr>
            </a:lvl5pPr>
            <a:lvl6pPr marL="2467577" indent="-224325" algn="ctr" defTabSz="915994" eaLnBrk="0" fontAlgn="base" hangingPunct="0">
              <a:spcBef>
                <a:spcPct val="0"/>
              </a:spcBef>
              <a:spcAft>
                <a:spcPct val="0"/>
              </a:spcAft>
              <a:defRPr>
                <a:solidFill>
                  <a:schemeClr val="tx1"/>
                </a:solidFill>
                <a:latin typeface="Verdana" pitchFamily="34" charset="0"/>
              </a:defRPr>
            </a:lvl6pPr>
            <a:lvl7pPr marL="2916227" indent="-224325" algn="ctr" defTabSz="915994" eaLnBrk="0" fontAlgn="base" hangingPunct="0">
              <a:spcBef>
                <a:spcPct val="0"/>
              </a:spcBef>
              <a:spcAft>
                <a:spcPct val="0"/>
              </a:spcAft>
              <a:defRPr>
                <a:solidFill>
                  <a:schemeClr val="tx1"/>
                </a:solidFill>
                <a:latin typeface="Verdana" pitchFamily="34" charset="0"/>
              </a:defRPr>
            </a:lvl7pPr>
            <a:lvl8pPr marL="3364878" indent="-224325" algn="ctr" defTabSz="915994" eaLnBrk="0" fontAlgn="base" hangingPunct="0">
              <a:spcBef>
                <a:spcPct val="0"/>
              </a:spcBef>
              <a:spcAft>
                <a:spcPct val="0"/>
              </a:spcAft>
              <a:defRPr>
                <a:solidFill>
                  <a:schemeClr val="tx1"/>
                </a:solidFill>
                <a:latin typeface="Verdana" pitchFamily="34" charset="0"/>
              </a:defRPr>
            </a:lvl8pPr>
            <a:lvl9pPr marL="3813528" indent="-224325" algn="ctr" defTabSz="915994" eaLnBrk="0" fontAlgn="base" hangingPunct="0">
              <a:spcBef>
                <a:spcPct val="0"/>
              </a:spcBef>
              <a:spcAft>
                <a:spcPct val="0"/>
              </a:spcAft>
              <a:defRPr>
                <a:solidFill>
                  <a:schemeClr val="tx1"/>
                </a:solidFill>
                <a:latin typeface="Verdana" pitchFamily="34" charset="0"/>
              </a:defRPr>
            </a:lvl9pPr>
          </a:lstStyle>
          <a:p>
            <a:r>
              <a:rPr lang="en-US">
                <a:latin typeface="Arial" charset="0"/>
              </a:rPr>
              <a:t>Effective Classroom Strategies</a:t>
            </a:r>
          </a:p>
        </p:txBody>
      </p:sp>
      <p:sp>
        <p:nvSpPr>
          <p:cNvPr id="50179" name="Rectangle 7"/>
          <p:cNvSpPr>
            <a:spLocks noGrp="1" noChangeArrowheads="1"/>
          </p:cNvSpPr>
          <p:nvPr>
            <p:ph type="sldNum" sz="quarter" idx="5"/>
          </p:nvPr>
        </p:nvSpPr>
        <p:spPr>
          <a:noFill/>
        </p:spPr>
        <p:txBody>
          <a:bodyPr/>
          <a:lstStyle>
            <a:lvl1pPr defTabSz="915994">
              <a:defRPr>
                <a:solidFill>
                  <a:schemeClr val="tx1"/>
                </a:solidFill>
                <a:latin typeface="Verdana" pitchFamily="34" charset="0"/>
              </a:defRPr>
            </a:lvl1pPr>
            <a:lvl2pPr marL="729057" indent="-280406" defTabSz="915994">
              <a:defRPr>
                <a:solidFill>
                  <a:schemeClr val="tx1"/>
                </a:solidFill>
                <a:latin typeface="Verdana" pitchFamily="34" charset="0"/>
              </a:defRPr>
            </a:lvl2pPr>
            <a:lvl3pPr marL="1121626" indent="-224325" defTabSz="915994">
              <a:defRPr>
                <a:solidFill>
                  <a:schemeClr val="tx1"/>
                </a:solidFill>
                <a:latin typeface="Verdana" pitchFamily="34" charset="0"/>
              </a:defRPr>
            </a:lvl3pPr>
            <a:lvl4pPr marL="1570276" indent="-224325" defTabSz="915994">
              <a:defRPr>
                <a:solidFill>
                  <a:schemeClr val="tx1"/>
                </a:solidFill>
                <a:latin typeface="Verdana" pitchFamily="34" charset="0"/>
              </a:defRPr>
            </a:lvl4pPr>
            <a:lvl5pPr marL="2018927" indent="-224325" defTabSz="915994">
              <a:defRPr>
                <a:solidFill>
                  <a:schemeClr val="tx1"/>
                </a:solidFill>
                <a:latin typeface="Verdana" pitchFamily="34" charset="0"/>
              </a:defRPr>
            </a:lvl5pPr>
            <a:lvl6pPr marL="2467577" indent="-224325" algn="ctr" defTabSz="915994" eaLnBrk="0" fontAlgn="base" hangingPunct="0">
              <a:spcBef>
                <a:spcPct val="0"/>
              </a:spcBef>
              <a:spcAft>
                <a:spcPct val="0"/>
              </a:spcAft>
              <a:defRPr>
                <a:solidFill>
                  <a:schemeClr val="tx1"/>
                </a:solidFill>
                <a:latin typeface="Verdana" pitchFamily="34" charset="0"/>
              </a:defRPr>
            </a:lvl6pPr>
            <a:lvl7pPr marL="2916227" indent="-224325" algn="ctr" defTabSz="915994" eaLnBrk="0" fontAlgn="base" hangingPunct="0">
              <a:spcBef>
                <a:spcPct val="0"/>
              </a:spcBef>
              <a:spcAft>
                <a:spcPct val="0"/>
              </a:spcAft>
              <a:defRPr>
                <a:solidFill>
                  <a:schemeClr val="tx1"/>
                </a:solidFill>
                <a:latin typeface="Verdana" pitchFamily="34" charset="0"/>
              </a:defRPr>
            </a:lvl7pPr>
            <a:lvl8pPr marL="3364878" indent="-224325" algn="ctr" defTabSz="915994" eaLnBrk="0" fontAlgn="base" hangingPunct="0">
              <a:spcBef>
                <a:spcPct val="0"/>
              </a:spcBef>
              <a:spcAft>
                <a:spcPct val="0"/>
              </a:spcAft>
              <a:defRPr>
                <a:solidFill>
                  <a:schemeClr val="tx1"/>
                </a:solidFill>
                <a:latin typeface="Verdana" pitchFamily="34" charset="0"/>
              </a:defRPr>
            </a:lvl8pPr>
            <a:lvl9pPr marL="3813528" indent="-224325" algn="ctr" defTabSz="915994" eaLnBrk="0" fontAlgn="base" hangingPunct="0">
              <a:spcBef>
                <a:spcPct val="0"/>
              </a:spcBef>
              <a:spcAft>
                <a:spcPct val="0"/>
              </a:spcAft>
              <a:defRPr>
                <a:solidFill>
                  <a:schemeClr val="tx1"/>
                </a:solidFill>
                <a:latin typeface="Verdana" pitchFamily="34" charset="0"/>
              </a:defRPr>
            </a:lvl9pPr>
          </a:lstStyle>
          <a:p>
            <a:fld id="{52A1EC51-4B24-4DAC-8FC7-99AAD8843F74}" type="slidenum">
              <a:rPr lang="en-US">
                <a:latin typeface="Arial" charset="0"/>
              </a:rPr>
              <a:pPr/>
              <a:t>21</a:t>
            </a:fld>
            <a:endParaRPr lang="en-US">
              <a:latin typeface="Arial" charset="0"/>
            </a:endParaRPr>
          </a:p>
        </p:txBody>
      </p:sp>
      <p:sp>
        <p:nvSpPr>
          <p:cNvPr id="50180" name="Rectangle 2"/>
          <p:cNvSpPr>
            <a:spLocks noGrp="1" noRot="1" noChangeAspect="1" noChangeArrowheads="1" noTextEdit="1"/>
          </p:cNvSpPr>
          <p:nvPr>
            <p:ph type="sldImg"/>
          </p:nvPr>
        </p:nvSpPr>
        <p:spPr>
          <a:ln/>
        </p:spPr>
      </p:sp>
      <p:sp>
        <p:nvSpPr>
          <p:cNvPr id="50181" name="Rectangle 3"/>
          <p:cNvSpPr>
            <a:spLocks noGrp="1" noChangeArrowheads="1"/>
          </p:cNvSpPr>
          <p:nvPr>
            <p:ph type="body" idx="1"/>
          </p:nvPr>
        </p:nvSpPr>
        <p:spPr>
          <a:noFill/>
        </p:spPr>
        <p:txBody>
          <a:bodyPr/>
          <a:lstStyle/>
          <a:p>
            <a:pPr eaLnBrk="1" hangingPunct="1"/>
            <a:r>
              <a:rPr lang="en-US" dirty="0" smtClean="0"/>
              <a:t>Andrea</a:t>
            </a:r>
          </a:p>
          <a:p>
            <a:pPr eaLnBrk="1" hangingPunct="1"/>
            <a:r>
              <a:rPr lang="en-US" dirty="0" smtClean="0"/>
              <a:t>Mention and go to next slide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24</a:t>
            </a:fld>
            <a:endParaRPr lang="en-CA"/>
          </a:p>
        </p:txBody>
      </p:sp>
    </p:spTree>
    <p:extLst>
      <p:ext uri="{BB962C8B-B14F-4D97-AF65-F5344CB8AC3E}">
        <p14:creationId xmlns:p14="http://schemas.microsoft.com/office/powerpoint/2010/main" val="29348374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Andrea/Cindy                  </a:t>
            </a:r>
            <a:r>
              <a:rPr kumimoji="0" lang="en-CA" sz="1200" b="0" i="0" u="none" strike="noStrike" kern="1200" cap="none" spc="0" normalizeH="0" baseline="0" noProof="0" dirty="0" smtClean="0">
                <a:ln>
                  <a:noFill/>
                </a:ln>
                <a:solidFill>
                  <a:prstClr val="black"/>
                </a:solidFill>
                <a:effectLst/>
                <a:uLnTx/>
                <a:uFillTx/>
                <a:latin typeface="+mn-lt"/>
                <a:ea typeface="+mn-ea"/>
                <a:cs typeface="+mn-cs"/>
              </a:rPr>
              <a:t>LIST – 3-2-1</a:t>
            </a:r>
          </a:p>
          <a:p>
            <a:endParaRPr lang="en-CA" dirty="0" smtClean="0"/>
          </a:p>
          <a:p>
            <a:pPr marL="228600" indent="-228600">
              <a:buAutoNum type="arabicPlain" startAt="3"/>
            </a:pPr>
            <a:r>
              <a:rPr lang="en-CA" dirty="0" smtClean="0"/>
              <a:t>important points</a:t>
            </a:r>
          </a:p>
          <a:p>
            <a:pPr marL="228600" indent="-228600">
              <a:buAutoNum type="arabicPlain" startAt="3"/>
            </a:pPr>
            <a:endParaRPr lang="en-CA" dirty="0" smtClean="0"/>
          </a:p>
          <a:p>
            <a:pPr marL="0" indent="0">
              <a:buNone/>
            </a:pPr>
            <a:r>
              <a:rPr lang="en-CA" dirty="0" smtClean="0"/>
              <a:t>2</a:t>
            </a:r>
            <a:r>
              <a:rPr lang="en-CA" baseline="0" dirty="0" smtClean="0"/>
              <a:t>   things you will try</a:t>
            </a:r>
          </a:p>
          <a:p>
            <a:pPr marL="0" indent="0">
              <a:buNone/>
            </a:pPr>
            <a:endParaRPr lang="en-CA" baseline="0" dirty="0" smtClean="0"/>
          </a:p>
          <a:p>
            <a:pPr marL="0" indent="0">
              <a:buNone/>
            </a:pPr>
            <a:r>
              <a:rPr lang="en-CA" baseline="0" dirty="0" smtClean="0"/>
              <a:t>1 question you still have</a:t>
            </a:r>
          </a:p>
          <a:p>
            <a:pPr marL="0" indent="0">
              <a:buNone/>
            </a:pPr>
            <a:endParaRPr lang="en-CA" dirty="0" smtClean="0"/>
          </a:p>
          <a:p>
            <a:r>
              <a:rPr lang="en-CA" dirty="0" smtClean="0"/>
              <a:t>	</a:t>
            </a:r>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25</a:t>
            </a:fld>
            <a:endParaRPr lang="en-CA"/>
          </a:p>
        </p:txBody>
      </p:sp>
    </p:spTree>
    <p:extLst>
      <p:ext uri="{BB962C8B-B14F-4D97-AF65-F5344CB8AC3E}">
        <p14:creationId xmlns:p14="http://schemas.microsoft.com/office/powerpoint/2010/main" val="2383910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Andrea</a:t>
            </a:r>
          </a:p>
          <a:p>
            <a:r>
              <a:rPr lang="en-CA" dirty="0" smtClean="0"/>
              <a:t>Time: 5 minutes</a:t>
            </a:r>
          </a:p>
          <a:p>
            <a:endParaRPr lang="en-CA" dirty="0" smtClean="0"/>
          </a:p>
          <a:p>
            <a:r>
              <a:rPr lang="en-CA" dirty="0" smtClean="0"/>
              <a:t>Learning targets:</a:t>
            </a:r>
          </a:p>
          <a:p>
            <a:r>
              <a:rPr lang="en-CA" dirty="0" smtClean="0"/>
              <a:t>-</a:t>
            </a:r>
            <a:r>
              <a:rPr lang="en-CA" baseline="0" dirty="0" smtClean="0"/>
              <a:t>  S</a:t>
            </a:r>
            <a:r>
              <a:rPr lang="en-CA" dirty="0" smtClean="0"/>
              <a:t>pring</a:t>
            </a:r>
            <a:r>
              <a:rPr lang="en-CA" baseline="0" dirty="0" smtClean="0"/>
              <a:t> from outcomes </a:t>
            </a:r>
          </a:p>
          <a:p>
            <a:pPr marL="171450" indent="-171450">
              <a:buFontTx/>
              <a:buChar char="-"/>
            </a:pPr>
            <a:r>
              <a:rPr lang="en-CA" baseline="0" dirty="0" smtClean="0"/>
              <a:t>Guide learning</a:t>
            </a:r>
          </a:p>
          <a:p>
            <a:pPr marL="171450" indent="-171450">
              <a:buFontTx/>
              <a:buChar char="-"/>
            </a:pPr>
            <a:r>
              <a:rPr lang="en-CA" baseline="0" dirty="0" smtClean="0"/>
              <a:t>In student friendly language</a:t>
            </a:r>
          </a:p>
          <a:p>
            <a:pPr marL="171450" indent="-171450">
              <a:buFontTx/>
              <a:buChar char="-"/>
            </a:pPr>
            <a:r>
              <a:rPr lang="en-CA" baseline="0" dirty="0" smtClean="0"/>
              <a:t>What students are actually doing and what they are actually going to learn</a:t>
            </a:r>
          </a:p>
          <a:p>
            <a:pPr marL="171450" indent="-171450">
              <a:buFontTx/>
              <a:buChar char="-"/>
            </a:pPr>
            <a:r>
              <a:rPr lang="en-CA" baseline="0" dirty="0" smtClean="0"/>
              <a:t>For todays lesson only – specific</a:t>
            </a:r>
          </a:p>
          <a:p>
            <a:pPr marL="171450" indent="-171450">
              <a:buFontTx/>
              <a:buChar char="-"/>
            </a:pPr>
            <a:r>
              <a:rPr lang="en-CA" baseline="0" dirty="0" smtClean="0"/>
              <a:t>To engage with content</a:t>
            </a:r>
          </a:p>
          <a:p>
            <a:pPr marL="171450" indent="-171450">
              <a:buFontTx/>
              <a:buChar char="-"/>
            </a:pPr>
            <a:endParaRPr lang="en-CA" baseline="0" dirty="0" smtClean="0"/>
          </a:p>
          <a:p>
            <a:pPr marL="171450" indent="-171450">
              <a:buFontTx/>
              <a:buChar char="-"/>
            </a:pPr>
            <a:r>
              <a:rPr lang="en-CA" baseline="0" dirty="0" smtClean="0"/>
              <a:t>Learning targets </a:t>
            </a:r>
            <a:r>
              <a:rPr lang="en-CA" baseline="0" dirty="0" err="1" smtClean="0"/>
              <a:t>triangluates</a:t>
            </a:r>
            <a:r>
              <a:rPr lang="en-CA" baseline="0" dirty="0" smtClean="0"/>
              <a:t> essential content, effective instruction and meaningful learning</a:t>
            </a:r>
          </a:p>
          <a:p>
            <a:pPr marL="171450" indent="-171450">
              <a:buFontTx/>
              <a:buChar char="-"/>
            </a:pPr>
            <a:endParaRPr lang="en-CA" baseline="0" dirty="0" smtClean="0"/>
          </a:p>
          <a:p>
            <a:pPr marL="171450" indent="-171450">
              <a:buFontTx/>
              <a:buChar char="-"/>
            </a:pPr>
            <a:endParaRPr lang="en-CA" baseline="0" dirty="0" smtClean="0"/>
          </a:p>
        </p:txBody>
      </p:sp>
      <p:sp>
        <p:nvSpPr>
          <p:cNvPr id="4" name="Slide Number Placeholder 3"/>
          <p:cNvSpPr>
            <a:spLocks noGrp="1"/>
          </p:cNvSpPr>
          <p:nvPr>
            <p:ph type="sldNum" sz="quarter" idx="10"/>
          </p:nvPr>
        </p:nvSpPr>
        <p:spPr/>
        <p:txBody>
          <a:bodyPr/>
          <a:lstStyle/>
          <a:p>
            <a:fld id="{EFB7E4D7-55AF-48E6-8F2A-8625034783C6}" type="slidenum">
              <a:rPr lang="en-CA" smtClean="0">
                <a:solidFill>
                  <a:prstClr val="black"/>
                </a:solidFill>
              </a:rPr>
              <a:pPr/>
              <a:t>4</a:t>
            </a:fld>
            <a:endParaRPr lang="en-CA">
              <a:solidFill>
                <a:prstClr val="black"/>
              </a:solidFill>
            </a:endParaRPr>
          </a:p>
        </p:txBody>
      </p:sp>
    </p:spTree>
    <p:extLst>
      <p:ext uri="{BB962C8B-B14F-4D97-AF65-F5344CB8AC3E}">
        <p14:creationId xmlns:p14="http://schemas.microsoft.com/office/powerpoint/2010/main" val="3093316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			LIST Commit and Toss</a:t>
            </a:r>
          </a:p>
          <a:p>
            <a:r>
              <a:rPr lang="en-CA" dirty="0" smtClean="0"/>
              <a:t>Participants respond to the prompt (1 minute) then toss to one another for 5- 15 seconds).</a:t>
            </a:r>
          </a:p>
          <a:p>
            <a:r>
              <a:rPr lang="en-CA" dirty="0" smtClean="0"/>
              <a:t>Participants read and share – For about 3-5 minutes.</a:t>
            </a:r>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5</a:t>
            </a:fld>
            <a:endParaRPr lang="en-CA"/>
          </a:p>
        </p:txBody>
      </p:sp>
    </p:spTree>
    <p:extLst>
      <p:ext uri="{BB962C8B-B14F-4D97-AF65-F5344CB8AC3E}">
        <p14:creationId xmlns:p14="http://schemas.microsoft.com/office/powerpoint/2010/main" val="2827188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a:t>
            </a:r>
          </a:p>
          <a:p>
            <a:r>
              <a:rPr lang="en-CA" dirty="0" smtClean="0"/>
              <a:t>Read</a:t>
            </a:r>
          </a:p>
          <a:p>
            <a:r>
              <a:rPr lang="en-CA" dirty="0" smtClean="0"/>
              <a:t>1 minute</a:t>
            </a:r>
          </a:p>
          <a:p>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6</a:t>
            </a:fld>
            <a:endParaRPr lang="en-CA"/>
          </a:p>
        </p:txBody>
      </p:sp>
    </p:spTree>
    <p:extLst>
      <p:ext uri="{BB962C8B-B14F-4D97-AF65-F5344CB8AC3E}">
        <p14:creationId xmlns:p14="http://schemas.microsoft.com/office/powerpoint/2010/main" val="1595818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Andrea</a:t>
            </a:r>
          </a:p>
          <a:p>
            <a:r>
              <a:rPr lang="en-CA" dirty="0" smtClean="0"/>
              <a:t>“Disciplinary Literacy” does not mean being able to read</a:t>
            </a:r>
            <a:r>
              <a:rPr lang="en-CA" baseline="0" dirty="0" smtClean="0"/>
              <a:t> the suspension policy</a:t>
            </a:r>
          </a:p>
          <a:p>
            <a:r>
              <a:rPr lang="en-CA" dirty="0" smtClean="0"/>
              <a:t>3</a:t>
            </a:r>
            <a:r>
              <a:rPr lang="en-CA" baseline="0" dirty="0" smtClean="0"/>
              <a:t> minutes</a:t>
            </a:r>
          </a:p>
          <a:p>
            <a:endParaRPr lang="en-CA" baseline="0" dirty="0" smtClean="0"/>
          </a:p>
          <a:p>
            <a:r>
              <a:rPr lang="en-CA" baseline="0" dirty="0" smtClean="0"/>
              <a:t>This model was developed by Shanahan and Shanahan (2008)</a:t>
            </a:r>
          </a:p>
          <a:p>
            <a:r>
              <a:rPr lang="en-CA" b="1" baseline="0" dirty="0" smtClean="0"/>
              <a:t>Basic Literacy </a:t>
            </a:r>
            <a:r>
              <a:rPr lang="en-CA" baseline="0" dirty="0" smtClean="0"/>
              <a:t>– is the initial phase of instruction, students decode words, recognize high frequency words, understand conventions of print and attend to meaning</a:t>
            </a:r>
          </a:p>
          <a:p>
            <a:r>
              <a:rPr lang="en-CA" b="1" baseline="0" dirty="0" smtClean="0"/>
              <a:t>Intermediate Literacy </a:t>
            </a:r>
            <a:r>
              <a:rPr lang="en-CA" baseline="0" dirty="0" smtClean="0"/>
              <a:t>– this is when student beginning to move from primary into upper elementary grades, students improve on their reading fluency, begin to expand their vocabularies, and are encountering more increasingly difficult texts.  Comprehension strategies become increasingly important, and students are faced with a variety of text structures</a:t>
            </a:r>
          </a:p>
          <a:p>
            <a:r>
              <a:rPr lang="en-CA" b="1" baseline="0" dirty="0" smtClean="0"/>
              <a:t>Discipline Literacy – </a:t>
            </a:r>
            <a:r>
              <a:rPr lang="en-CA" b="0" baseline="0" dirty="0" smtClean="0"/>
              <a:t>these students are in middle school and high school, they need to handle a curriculum that features various texts and the influence from distinct academic disciplines arises, each discipline has different demands.  Students now are expected to become many different kinds of readers and writers.</a:t>
            </a:r>
          </a:p>
          <a:p>
            <a:r>
              <a:rPr lang="en-CA" b="1" baseline="0" dirty="0" smtClean="0"/>
              <a:t>Discipline literacy </a:t>
            </a:r>
            <a:r>
              <a:rPr lang="en-CA" b="0" baseline="0" dirty="0" smtClean="0"/>
              <a:t>is contextualized, students need instruction that guides them in reading through discipline lenses – interacting with fiction is different than interacting with nonfiction </a:t>
            </a:r>
          </a:p>
          <a:p>
            <a:r>
              <a:rPr lang="en-CA" b="0" baseline="0" dirty="0" smtClean="0"/>
              <a:t>Disciplinary Literacy is the mot neglected instruction (studies reveal), this discipline literacy is seen as “orphaned responsibility”.</a:t>
            </a:r>
            <a:endParaRPr lang="en-CA" b="1" baseline="0" dirty="0" smtClean="0"/>
          </a:p>
          <a:p>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7</a:t>
            </a:fld>
            <a:endParaRPr lang="en-CA"/>
          </a:p>
        </p:txBody>
      </p:sp>
    </p:spTree>
    <p:extLst>
      <p:ext uri="{BB962C8B-B14F-4D97-AF65-F5344CB8AC3E}">
        <p14:creationId xmlns:p14="http://schemas.microsoft.com/office/powerpoint/2010/main" val="3357131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Cindy		  	LIST – Think-Pair</a:t>
            </a:r>
            <a:r>
              <a:rPr lang="en-CA" baseline="0" dirty="0" smtClean="0"/>
              <a:t> -Share</a:t>
            </a:r>
            <a:r>
              <a:rPr lang="en-CA" dirty="0" smtClean="0"/>
              <a:t>	</a:t>
            </a:r>
          </a:p>
          <a:p>
            <a:r>
              <a:rPr lang="en-CA" dirty="0" smtClean="0"/>
              <a:t>5 minutes</a:t>
            </a:r>
          </a:p>
          <a:p>
            <a:r>
              <a:rPr lang="en-CA" dirty="0" smtClean="0"/>
              <a:t>Handout – Literacy in </a:t>
            </a:r>
            <a:r>
              <a:rPr lang="en-CA" dirty="0" err="1" smtClean="0"/>
              <a:t>Sk</a:t>
            </a:r>
            <a:r>
              <a:rPr lang="en-CA" dirty="0" smtClean="0"/>
              <a:t> Curriculum – </a:t>
            </a:r>
            <a:r>
              <a:rPr lang="en-CA" dirty="0" err="1" smtClean="0"/>
              <a:t>snipits</a:t>
            </a:r>
            <a:r>
              <a:rPr lang="en-CA" dirty="0" smtClean="0"/>
              <a:t> from various curriculums</a:t>
            </a:r>
          </a:p>
          <a:p>
            <a:r>
              <a:rPr lang="en-CA" dirty="0" smtClean="0"/>
              <a:t>Goal: Participants are to review curriculum </a:t>
            </a:r>
            <a:r>
              <a:rPr lang="en-CA" dirty="0" err="1" smtClean="0"/>
              <a:t>snipits</a:t>
            </a:r>
            <a:r>
              <a:rPr lang="en-CA" dirty="0" smtClean="0"/>
              <a:t> on Literacies and identify commonalities</a:t>
            </a:r>
            <a:r>
              <a:rPr lang="en-CA" baseline="0" dirty="0" smtClean="0"/>
              <a:t> regarding what each says.</a:t>
            </a:r>
          </a:p>
          <a:p>
            <a:r>
              <a:rPr lang="en-CA" baseline="0" dirty="0" smtClean="0"/>
              <a:t>Highlight and discuss</a:t>
            </a:r>
          </a:p>
          <a:p>
            <a:r>
              <a:rPr lang="en-CA" baseline="0" dirty="0" smtClean="0"/>
              <a:t>Group feedback</a:t>
            </a:r>
          </a:p>
          <a:p>
            <a:endParaRPr lang="en-CA" baseline="0" dirty="0" smtClean="0"/>
          </a:p>
          <a:p>
            <a:r>
              <a:rPr lang="en-CA" baseline="0" dirty="0" smtClean="0"/>
              <a:t>What emerging themes were noticed?</a:t>
            </a:r>
          </a:p>
          <a:p>
            <a:endParaRPr lang="en-CA" baseline="0" dirty="0" smtClean="0"/>
          </a:p>
          <a:p>
            <a:endParaRPr lang="en-CA" dirty="0" smtClean="0"/>
          </a:p>
          <a:p>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8</a:t>
            </a:fld>
            <a:endParaRPr lang="en-CA"/>
          </a:p>
        </p:txBody>
      </p:sp>
    </p:spTree>
    <p:extLst>
      <p:ext uri="{BB962C8B-B14F-4D97-AF65-F5344CB8AC3E}">
        <p14:creationId xmlns:p14="http://schemas.microsoft.com/office/powerpoint/2010/main" val="2960468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CA" dirty="0" smtClean="0"/>
              <a:t>Andrea -     slides 7-8-9 all one activity		LIST – Graphic</a:t>
            </a:r>
            <a:r>
              <a:rPr lang="en-CA" baseline="0" dirty="0" smtClean="0"/>
              <a:t> Organizer</a:t>
            </a:r>
          </a:p>
          <a:p>
            <a:pPr marL="0" indent="0">
              <a:buFont typeface="Arial" pitchFamily="34" charset="0"/>
              <a:buNone/>
            </a:pPr>
            <a:r>
              <a:rPr lang="en-CA" baseline="0" dirty="0" smtClean="0"/>
              <a:t>10-15 minutes</a:t>
            </a:r>
          </a:p>
          <a:p>
            <a:pPr marL="0" indent="0">
              <a:buFont typeface="Arial" pitchFamily="34" charset="0"/>
              <a:buNone/>
            </a:pPr>
            <a:endParaRPr lang="en-CA" baseline="0" dirty="0" smtClean="0"/>
          </a:p>
          <a:p>
            <a:pPr marL="0" indent="0">
              <a:buFont typeface="Arial" pitchFamily="34" charset="0"/>
              <a:buNone/>
            </a:pPr>
            <a:endParaRPr lang="en-CA" dirty="0" smtClean="0"/>
          </a:p>
          <a:p>
            <a:pPr marL="171450" indent="-171450">
              <a:buFont typeface="Arial" pitchFamily="34" charset="0"/>
              <a:buChar char="•"/>
            </a:pPr>
            <a:r>
              <a:rPr lang="en-CA" dirty="0" smtClean="0"/>
              <a:t>Need to be</a:t>
            </a:r>
            <a:r>
              <a:rPr lang="en-CA" baseline="0" dirty="0" smtClean="0"/>
              <a:t> able to understand text</a:t>
            </a:r>
          </a:p>
          <a:p>
            <a:pPr marL="171450" indent="-171450">
              <a:buFont typeface="Arial" pitchFamily="34" charset="0"/>
              <a:buChar char="•"/>
            </a:pPr>
            <a:r>
              <a:rPr lang="en-CA" baseline="0" dirty="0" smtClean="0"/>
              <a:t>Need to understand resources for information</a:t>
            </a:r>
          </a:p>
          <a:p>
            <a:pPr marL="171450" indent="-171450">
              <a:buFont typeface="Arial" pitchFamily="34" charset="0"/>
              <a:buChar char="•"/>
            </a:pPr>
            <a:r>
              <a:rPr lang="en-CA" baseline="0" dirty="0" smtClean="0"/>
              <a:t>need to be able to understand questions</a:t>
            </a:r>
          </a:p>
          <a:p>
            <a:pPr marL="171450" indent="-171450">
              <a:buFont typeface="Arial" pitchFamily="34" charset="0"/>
              <a:buChar char="•"/>
            </a:pPr>
            <a:r>
              <a:rPr lang="en-CA" baseline="0" dirty="0" smtClean="0"/>
              <a:t>summarizing and note taking</a:t>
            </a:r>
          </a:p>
          <a:p>
            <a:pPr marL="171450" indent="-171450">
              <a:buFont typeface="Arial" pitchFamily="34" charset="0"/>
              <a:buChar char="•"/>
            </a:pPr>
            <a:r>
              <a:rPr lang="en-CA" baseline="0" dirty="0" smtClean="0"/>
              <a:t>communicating ideas to others, communicating learning to me, and all the aims of the </a:t>
            </a:r>
            <a:r>
              <a:rPr lang="en-CA" baseline="0" dirty="0" err="1" smtClean="0"/>
              <a:t>curr</a:t>
            </a:r>
            <a:r>
              <a:rPr lang="en-CA" baseline="0" dirty="0" smtClean="0"/>
              <a:t> documents/ </a:t>
            </a:r>
            <a:r>
              <a:rPr lang="en-CA" baseline="0" dirty="0" err="1" smtClean="0"/>
              <a:t>ie</a:t>
            </a:r>
            <a:r>
              <a:rPr lang="en-CA" baseline="0" dirty="0" smtClean="0"/>
              <a:t>, full participants, lifelong learners, </a:t>
            </a:r>
            <a:r>
              <a:rPr lang="en-CA" b="1" baseline="0" dirty="0" smtClean="0"/>
              <a:t>self reflection </a:t>
            </a:r>
            <a:r>
              <a:rPr lang="en-CA" baseline="0" dirty="0" err="1" smtClean="0"/>
              <a:t>etc</a:t>
            </a:r>
            <a:endParaRPr lang="en-CA" baseline="0" dirty="0" smtClean="0"/>
          </a:p>
          <a:p>
            <a:endParaRPr lang="en-CA" dirty="0" smtClean="0"/>
          </a:p>
          <a:p>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How is literacy used? Where is it used? Answering questions, reading text, interpreting</a:t>
            </a:r>
            <a:r>
              <a:rPr lang="en-CA" baseline="0" dirty="0" smtClean="0"/>
              <a:t> questions, communicating ideas, etc.  Specific activities are presentations, exams, journals, text reading, media reading, exam writing, posters, etc.  </a:t>
            </a:r>
            <a:endParaRPr lang="en-CA" dirty="0" smtClean="0"/>
          </a:p>
          <a:p>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9</a:t>
            </a:fld>
            <a:endParaRPr lang="en-CA"/>
          </a:p>
        </p:txBody>
      </p:sp>
    </p:spTree>
    <p:extLst>
      <p:ext uri="{BB962C8B-B14F-4D97-AF65-F5344CB8AC3E}">
        <p14:creationId xmlns:p14="http://schemas.microsoft.com/office/powerpoint/2010/main" val="1439616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Andrea 			LIST</a:t>
            </a:r>
            <a:r>
              <a:rPr lang="en-CA" baseline="0" dirty="0" smtClean="0"/>
              <a:t> – Model of Graphic Organizer</a:t>
            </a:r>
            <a:endParaRPr lang="en-CA" dirty="0" smtClean="0"/>
          </a:p>
          <a:p>
            <a:r>
              <a:rPr lang="en-CA" dirty="0" smtClean="0"/>
              <a:t>Does</a:t>
            </a:r>
            <a:r>
              <a:rPr lang="en-CA" baseline="0" dirty="0" smtClean="0"/>
              <a:t> not have to be a concept map, could be any format</a:t>
            </a:r>
          </a:p>
          <a:p>
            <a:endParaRPr lang="en-CA" baseline="0" dirty="0" smtClean="0"/>
          </a:p>
          <a:p>
            <a:endParaRPr lang="en-CA" dirty="0"/>
          </a:p>
        </p:txBody>
      </p:sp>
      <p:sp>
        <p:nvSpPr>
          <p:cNvPr id="4" name="Slide Number Placeholder 3"/>
          <p:cNvSpPr>
            <a:spLocks noGrp="1"/>
          </p:cNvSpPr>
          <p:nvPr>
            <p:ph type="sldNum" sz="quarter" idx="10"/>
          </p:nvPr>
        </p:nvSpPr>
        <p:spPr/>
        <p:txBody>
          <a:bodyPr/>
          <a:lstStyle/>
          <a:p>
            <a:fld id="{BE36DA9D-097F-4C58-80FD-732ACC33789B}" type="slidenum">
              <a:rPr lang="en-CA" smtClean="0"/>
              <a:t>10</a:t>
            </a:fld>
            <a:endParaRPr lang="en-CA"/>
          </a:p>
        </p:txBody>
      </p:sp>
    </p:spTree>
    <p:extLst>
      <p:ext uri="{BB962C8B-B14F-4D97-AF65-F5344CB8AC3E}">
        <p14:creationId xmlns:p14="http://schemas.microsoft.com/office/powerpoint/2010/main" val="607567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80666-FB37-4B36-9149-507F3B0178E3}" type="datetimeFigureOut">
              <a:rPr lang="en-US" smtClean="0"/>
              <a:pPr/>
              <a:t>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CA"/>
          </a:p>
        </p:txBody>
      </p:sp>
      <p:sp>
        <p:nvSpPr>
          <p:cNvPr id="3" name="Table Placeholder 2"/>
          <p:cNvSpPr>
            <a:spLocks noGrp="1"/>
          </p:cNvSpPr>
          <p:nvPr>
            <p:ph type="tbl" idx="1"/>
          </p:nvPr>
        </p:nvSpPr>
        <p:spPr>
          <a:xfrm>
            <a:off x="1370013" y="1827213"/>
            <a:ext cx="7313612" cy="4114800"/>
          </a:xfrm>
        </p:spPr>
        <p:txBody>
          <a:bodyPr/>
          <a:lstStyle/>
          <a:p>
            <a:pPr lvl="0"/>
            <a:endParaRPr lang="en-CA" noProof="0" smtClean="0"/>
          </a:p>
        </p:txBody>
      </p:sp>
      <p:sp>
        <p:nvSpPr>
          <p:cNvPr id="4" name="Rectangle 8"/>
          <p:cNvSpPr>
            <a:spLocks noGrp="1" noChangeArrowheads="1"/>
          </p:cNvSpPr>
          <p:nvPr>
            <p:ph type="dt" sz="half" idx="10"/>
          </p:nvPr>
        </p:nvSpPr>
        <p:spPr>
          <a:ln/>
        </p:spPr>
        <p:txBody>
          <a:bodyPr/>
          <a:lstStyle>
            <a:lvl1pPr>
              <a:defRPr/>
            </a:lvl1pPr>
          </a:lstStyle>
          <a:p>
            <a:pPr>
              <a:defRPr/>
            </a:pPr>
            <a:r>
              <a:rPr lang="en-US"/>
              <a:t>Effective Instructional Strategies</a:t>
            </a:r>
          </a:p>
        </p:txBody>
      </p:sp>
      <p:sp>
        <p:nvSpPr>
          <p:cNvPr id="5" name="Rectangle 9"/>
          <p:cNvSpPr>
            <a:spLocks noGrp="1" noChangeArrowheads="1"/>
          </p:cNvSpPr>
          <p:nvPr>
            <p:ph type="ftr" sz="quarter" idx="11"/>
          </p:nvPr>
        </p:nvSpPr>
        <p:spPr>
          <a:ln/>
        </p:spPr>
        <p:txBody>
          <a:bodyPr/>
          <a:lstStyle>
            <a:lvl1pPr>
              <a:defRPr/>
            </a:lvl1pPr>
          </a:lstStyle>
          <a:p>
            <a:pPr>
              <a:defRPr/>
            </a:pPr>
            <a:r>
              <a:rPr lang="en-US"/>
              <a:t>Effective Classroom Strategies</a:t>
            </a:r>
          </a:p>
        </p:txBody>
      </p:sp>
      <p:sp>
        <p:nvSpPr>
          <p:cNvPr id="6" name="Rectangle 10"/>
          <p:cNvSpPr>
            <a:spLocks noGrp="1" noChangeArrowheads="1"/>
          </p:cNvSpPr>
          <p:nvPr>
            <p:ph type="sldNum" sz="quarter" idx="12"/>
          </p:nvPr>
        </p:nvSpPr>
        <p:spPr>
          <a:ln/>
        </p:spPr>
        <p:txBody>
          <a:bodyPr/>
          <a:lstStyle>
            <a:lvl1pPr>
              <a:defRPr/>
            </a:lvl1pPr>
          </a:lstStyle>
          <a:p>
            <a:pPr>
              <a:defRPr/>
            </a:pPr>
            <a:fld id="{2569A737-0F25-448F-B0BC-5B8BF8EDD1AD}" type="slidenum">
              <a:rPr lang="en-US"/>
              <a:pPr>
                <a:defRPr/>
              </a:pPr>
              <a:t>‹#›</a:t>
            </a:fld>
            <a:endParaRPr lang="en-US"/>
          </a:p>
        </p:txBody>
      </p:sp>
    </p:spTree>
    <p:extLst>
      <p:ext uri="{BB962C8B-B14F-4D97-AF65-F5344CB8AC3E}">
        <p14:creationId xmlns:p14="http://schemas.microsoft.com/office/powerpoint/2010/main" val="3526501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extLst>
      <p:ext uri="{BB962C8B-B14F-4D97-AF65-F5344CB8AC3E}">
        <p14:creationId xmlns:p14="http://schemas.microsoft.com/office/powerpoint/2010/main" val="224243553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6926311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149490381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C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170844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CA">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9505326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en-CA">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128514408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en-CA">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5281386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80666-FB37-4B36-9149-507F3B0178E3}" type="datetimeFigureOut">
              <a:rPr lang="en-US" smtClean="0"/>
              <a:pPr/>
              <a:t>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C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93830515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C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extLst>
      <p:ext uri="{BB962C8B-B14F-4D97-AF65-F5344CB8AC3E}">
        <p14:creationId xmlns:p14="http://schemas.microsoft.com/office/powerpoint/2010/main" val="240541984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326028683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78652470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extLst>
      <p:ext uri="{BB962C8B-B14F-4D97-AF65-F5344CB8AC3E}">
        <p14:creationId xmlns:p14="http://schemas.microsoft.com/office/powerpoint/2010/main" val="71017329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1087633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183223879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C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832000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CA">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13824445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en-CA">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33290692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2/10/2013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en-CA">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165307173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C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256485468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C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extLst>
      <p:ext uri="{BB962C8B-B14F-4D97-AF65-F5344CB8AC3E}">
        <p14:creationId xmlns:p14="http://schemas.microsoft.com/office/powerpoint/2010/main" val="3125154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141768405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C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15770644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8E80666-FB37-4B36-9149-507F3B0178E3}" type="datetimeFigureOut">
              <a:rPr lang="en-US" smtClean="0"/>
              <a:pPr/>
              <a:t>2/10/2013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E80666-FB37-4B36-9149-507F3B0178E3}" type="datetimeFigureOut">
              <a:rPr lang="en-US" smtClean="0"/>
              <a:pPr/>
              <a:t>2/10/2013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8E80666-FB37-4B36-9149-507F3B0178E3}" type="datetimeFigureOut">
              <a:rPr lang="en-US" smtClean="0"/>
              <a:pPr/>
              <a:t>2/10/2013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2/10/2013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2/10/2013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2/10/2013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8E80666-FB37-4B36-9149-507F3B0178E3}" type="datetimeFigureOut">
              <a:rPr lang="en-US" smtClean="0"/>
              <a:pPr/>
              <a:t>2/10/2013</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CA">
              <a:solidFill>
                <a:prstClr val="black">
                  <a:lumMod val="50000"/>
                  <a:lumOff val="50000"/>
                </a:prstClr>
              </a:solidFill>
            </a:endParaRP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2620197542"/>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D2189B1-8DB6-47EF-A9AF-64CE0BA7BC5D}" type="datetimeFigureOut">
              <a:rPr lang="en-CA" smtClean="0">
                <a:solidFill>
                  <a:prstClr val="black">
                    <a:lumMod val="50000"/>
                    <a:lumOff val="50000"/>
                  </a:prstClr>
                </a:solidFill>
              </a:rPr>
              <a:pPr/>
              <a:t>10/02/2013</a:t>
            </a:fld>
            <a:endParaRPr lang="en-CA">
              <a:solidFill>
                <a:prstClr val="black">
                  <a:lumMod val="50000"/>
                  <a:lumOff val="50000"/>
                </a:prstClr>
              </a:solidFill>
            </a:endParaRP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CA">
              <a:solidFill>
                <a:prstClr val="black">
                  <a:lumMod val="50000"/>
                  <a:lumOff val="50000"/>
                </a:prstClr>
              </a:solidFill>
            </a:endParaRP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96FC1E23-62ED-48D9-AA47-D2325FC0F289}" type="slidenum">
              <a:rPr lang="en-CA" smtClean="0">
                <a:solidFill>
                  <a:prstClr val="black">
                    <a:lumMod val="50000"/>
                    <a:lumOff val="50000"/>
                  </a:prstClr>
                </a:solidFill>
              </a:rPr>
              <a:pPr/>
              <a:t>‹#›</a:t>
            </a:fld>
            <a:endParaRPr lang="en-CA">
              <a:solidFill>
                <a:prstClr val="black">
                  <a:lumMod val="50000"/>
                  <a:lumOff val="50000"/>
                </a:prstClr>
              </a:solidFill>
            </a:endParaRPr>
          </a:p>
        </p:txBody>
      </p:sp>
    </p:spTree>
    <p:extLst>
      <p:ext uri="{BB962C8B-B14F-4D97-AF65-F5344CB8AC3E}">
        <p14:creationId xmlns:p14="http://schemas.microsoft.com/office/powerpoint/2010/main" val="3272920235"/>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The%20Latin%20Greek%20Connection.pdf" TargetMode="External"/><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3.wmf"/><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scholastic.com/teachers/article/understanding-vocabulary"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gssdcontentarealiteracy.wikispaces.com/High+School+Literacy+Across+Curriculum+Inservice" TargetMode="External"/><Relationship Id="rId4" Type="http://schemas.openxmlformats.org/officeDocument/2006/relationships/hyperlink" Target="http://www.bridgew.edu/library/cags_projects/mmorgan/web%20page/literature%20review.htm"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gssdcontentarealiteracy.wikispaces.com/High+School+Literacy+Across+Curriculum+Inservice"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473795" y="4725145"/>
            <a:ext cx="5637010" cy="1209520"/>
          </a:xfrm>
        </p:spPr>
        <p:txBody>
          <a:bodyPr>
            <a:normAutofit fontScale="85000" lnSpcReduction="20000"/>
          </a:bodyPr>
          <a:lstStyle/>
          <a:p>
            <a:r>
              <a:rPr lang="en-CA" b="1" dirty="0" smtClean="0"/>
              <a:t>Content </a:t>
            </a:r>
            <a:r>
              <a:rPr lang="en-CA" b="1" dirty="0"/>
              <a:t>A</a:t>
            </a:r>
            <a:r>
              <a:rPr lang="en-CA" b="1" dirty="0" smtClean="0"/>
              <a:t>rea Literacy</a:t>
            </a:r>
          </a:p>
          <a:p>
            <a:endParaRPr lang="en-CA" sz="1800" dirty="0" smtClean="0"/>
          </a:p>
          <a:p>
            <a:r>
              <a:rPr lang="en-CA" sz="1800" dirty="0" smtClean="0"/>
              <a:t>GSSD Coaches</a:t>
            </a:r>
          </a:p>
          <a:p>
            <a:r>
              <a:rPr lang="en-CA" sz="1800" dirty="0" smtClean="0"/>
              <a:t>Cindy Smith &amp; Andrea </a:t>
            </a:r>
            <a:r>
              <a:rPr lang="en-CA" sz="1800" dirty="0" err="1" smtClean="0"/>
              <a:t>Hnatiuk</a:t>
            </a:r>
            <a:endParaRPr lang="en-CA" sz="1800" dirty="0" smtClean="0"/>
          </a:p>
        </p:txBody>
      </p:sp>
      <p:sp>
        <p:nvSpPr>
          <p:cNvPr id="3" name="Title 2"/>
          <p:cNvSpPr>
            <a:spLocks noGrp="1"/>
          </p:cNvSpPr>
          <p:nvPr>
            <p:ph type="ctrTitle"/>
          </p:nvPr>
        </p:nvSpPr>
        <p:spPr>
          <a:xfrm>
            <a:off x="1043608" y="620688"/>
            <a:ext cx="7175351" cy="1793167"/>
          </a:xfrm>
        </p:spPr>
        <p:txBody>
          <a:bodyPr/>
          <a:lstStyle/>
          <a:p>
            <a:r>
              <a:rPr lang="en-CA" dirty="0" smtClean="0"/>
              <a:t>But I Am </a:t>
            </a:r>
            <a:r>
              <a:rPr lang="en-CA" dirty="0"/>
              <a:t>N</a:t>
            </a:r>
            <a:r>
              <a:rPr lang="en-CA" dirty="0" smtClean="0"/>
              <a:t>ot an English Teacher!</a:t>
            </a:r>
            <a:endParaRPr lang="en-CA" dirty="0"/>
          </a:p>
        </p:txBody>
      </p:sp>
    </p:spTree>
    <p:extLst>
      <p:ext uri="{BB962C8B-B14F-4D97-AF65-F5344CB8AC3E}">
        <p14:creationId xmlns:p14="http://schemas.microsoft.com/office/powerpoint/2010/main" val="2203011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Process 3"/>
          <p:cNvSpPr/>
          <p:nvPr/>
        </p:nvSpPr>
        <p:spPr>
          <a:xfrm>
            <a:off x="2483768" y="404664"/>
            <a:ext cx="4176464" cy="100811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smtClean="0"/>
              <a:t>Literacy</a:t>
            </a:r>
            <a:endParaRPr lang="en-CA" sz="4000" b="1" dirty="0"/>
          </a:p>
        </p:txBody>
      </p:sp>
      <p:sp>
        <p:nvSpPr>
          <p:cNvPr id="5" name="Flowchart: Alternate Process 4"/>
          <p:cNvSpPr/>
          <p:nvPr/>
        </p:nvSpPr>
        <p:spPr>
          <a:xfrm>
            <a:off x="870285" y="1754783"/>
            <a:ext cx="2664296" cy="15121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smtClean="0"/>
              <a:t>Expressive</a:t>
            </a:r>
            <a:endParaRPr lang="en-CA" sz="3200" b="1" dirty="0"/>
          </a:p>
        </p:txBody>
      </p:sp>
      <p:sp>
        <p:nvSpPr>
          <p:cNvPr id="8" name="Flowchart: Alternate Process 7"/>
          <p:cNvSpPr/>
          <p:nvPr/>
        </p:nvSpPr>
        <p:spPr>
          <a:xfrm>
            <a:off x="5544108" y="1753426"/>
            <a:ext cx="2664296" cy="15121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smtClean="0"/>
              <a:t>Receptive</a:t>
            </a:r>
            <a:endParaRPr lang="en-CA" sz="3200" b="1" dirty="0"/>
          </a:p>
        </p:txBody>
      </p:sp>
      <p:sp>
        <p:nvSpPr>
          <p:cNvPr id="16" name="Flowchart: Connector 15"/>
          <p:cNvSpPr/>
          <p:nvPr/>
        </p:nvSpPr>
        <p:spPr>
          <a:xfrm>
            <a:off x="0" y="3667072"/>
            <a:ext cx="1387388" cy="1260140"/>
          </a:xfrm>
          <a:prstGeom prst="flowChartConnector">
            <a:avLst/>
          </a:prstGeom>
          <a:gradFill>
            <a:gsLst>
              <a:gs pos="35850">
                <a:srgbClr val="B5BDF1"/>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b="1" dirty="0" smtClean="0">
                <a:solidFill>
                  <a:schemeClr val="tx1"/>
                </a:solidFill>
              </a:rPr>
              <a:t>Speak</a:t>
            </a:r>
            <a:endParaRPr lang="en-CA" sz="2000" b="1" dirty="0">
              <a:solidFill>
                <a:schemeClr val="tx1"/>
              </a:solidFill>
            </a:endParaRPr>
          </a:p>
        </p:txBody>
      </p:sp>
      <p:sp>
        <p:nvSpPr>
          <p:cNvPr id="23" name="Flowchart: Connector 22"/>
          <p:cNvSpPr/>
          <p:nvPr/>
        </p:nvSpPr>
        <p:spPr>
          <a:xfrm>
            <a:off x="1440715" y="3667072"/>
            <a:ext cx="1387388" cy="1260140"/>
          </a:xfrm>
          <a:prstGeom prst="flowChartConnector">
            <a:avLst/>
          </a:prstGeom>
          <a:gradFill>
            <a:gsLst>
              <a:gs pos="35850">
                <a:srgbClr val="B5BDF1"/>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smtClean="0">
                <a:solidFill>
                  <a:schemeClr val="tx1"/>
                </a:solidFill>
              </a:rPr>
              <a:t>Write</a:t>
            </a:r>
            <a:endParaRPr lang="en-CA" dirty="0"/>
          </a:p>
        </p:txBody>
      </p:sp>
      <p:sp>
        <p:nvSpPr>
          <p:cNvPr id="24" name="Flowchart: Connector 23"/>
          <p:cNvSpPr/>
          <p:nvPr/>
        </p:nvSpPr>
        <p:spPr>
          <a:xfrm>
            <a:off x="2914928" y="3649162"/>
            <a:ext cx="1387388" cy="1260140"/>
          </a:xfrm>
          <a:prstGeom prst="flowChartConnector">
            <a:avLst/>
          </a:prstGeom>
          <a:gradFill>
            <a:gsLst>
              <a:gs pos="35850">
                <a:srgbClr val="B5BDF1"/>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err="1" smtClean="0">
                <a:solidFill>
                  <a:schemeClr val="tx1"/>
                </a:solidFill>
              </a:rPr>
              <a:t>Repre</a:t>
            </a:r>
            <a:r>
              <a:rPr lang="en-CA" b="1" dirty="0" smtClean="0">
                <a:solidFill>
                  <a:schemeClr val="tx1"/>
                </a:solidFill>
              </a:rPr>
              <a:t>-sent</a:t>
            </a:r>
            <a:endParaRPr lang="en-CA" dirty="0"/>
          </a:p>
        </p:txBody>
      </p:sp>
      <p:sp>
        <p:nvSpPr>
          <p:cNvPr id="25" name="Flowchart: Connector 24"/>
          <p:cNvSpPr/>
          <p:nvPr/>
        </p:nvSpPr>
        <p:spPr>
          <a:xfrm>
            <a:off x="4814410" y="3514585"/>
            <a:ext cx="1387388" cy="1260140"/>
          </a:xfrm>
          <a:prstGeom prst="flowChartConnector">
            <a:avLst/>
          </a:prstGeom>
          <a:gradFill>
            <a:gsLst>
              <a:gs pos="35850">
                <a:srgbClr val="B5BDF1"/>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smtClean="0">
                <a:solidFill>
                  <a:schemeClr val="tx1"/>
                </a:solidFill>
              </a:rPr>
              <a:t>Read</a:t>
            </a:r>
            <a:endParaRPr lang="en-CA" dirty="0"/>
          </a:p>
        </p:txBody>
      </p:sp>
      <p:sp>
        <p:nvSpPr>
          <p:cNvPr id="26" name="Flowchart: Connector 25"/>
          <p:cNvSpPr/>
          <p:nvPr/>
        </p:nvSpPr>
        <p:spPr>
          <a:xfrm>
            <a:off x="6276309" y="3514585"/>
            <a:ext cx="1387388" cy="1260140"/>
          </a:xfrm>
          <a:prstGeom prst="flowChartConnector">
            <a:avLst/>
          </a:prstGeom>
          <a:gradFill>
            <a:gsLst>
              <a:gs pos="35850">
                <a:srgbClr val="B5BDF1"/>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smtClean="0">
                <a:solidFill>
                  <a:schemeClr val="tx1"/>
                </a:solidFill>
              </a:rPr>
              <a:t>View</a:t>
            </a:r>
            <a:endParaRPr lang="en-CA" dirty="0"/>
          </a:p>
        </p:txBody>
      </p:sp>
      <p:sp>
        <p:nvSpPr>
          <p:cNvPr id="27" name="Flowchart: Connector 26"/>
          <p:cNvSpPr/>
          <p:nvPr/>
        </p:nvSpPr>
        <p:spPr>
          <a:xfrm>
            <a:off x="7744662" y="3514585"/>
            <a:ext cx="1387388" cy="1260140"/>
          </a:xfrm>
          <a:prstGeom prst="flowChartConnector">
            <a:avLst/>
          </a:prstGeom>
          <a:gradFill>
            <a:gsLst>
              <a:gs pos="35850">
                <a:srgbClr val="B5BDF1"/>
              </a:gs>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smtClean="0">
                <a:solidFill>
                  <a:schemeClr val="tx1"/>
                </a:solidFill>
              </a:rPr>
              <a:t>Listen</a:t>
            </a:r>
            <a:endParaRPr lang="en-CA" dirty="0"/>
          </a:p>
        </p:txBody>
      </p:sp>
      <p:cxnSp>
        <p:nvCxnSpPr>
          <p:cNvPr id="29" name="Straight Arrow Connector 28"/>
          <p:cNvCxnSpPr/>
          <p:nvPr/>
        </p:nvCxnSpPr>
        <p:spPr>
          <a:xfrm flipH="1">
            <a:off x="2914928" y="1412776"/>
            <a:ext cx="144904" cy="3420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5868144" y="1412776"/>
            <a:ext cx="288032"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97" name="Straight Arrow Connector 4096"/>
          <p:cNvCxnSpPr/>
          <p:nvPr/>
        </p:nvCxnSpPr>
        <p:spPr>
          <a:xfrm flipH="1">
            <a:off x="844352" y="3266951"/>
            <a:ext cx="271264" cy="3494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00" name="Straight Arrow Connector 4099"/>
          <p:cNvCxnSpPr/>
          <p:nvPr/>
        </p:nvCxnSpPr>
        <p:spPr>
          <a:xfrm>
            <a:off x="1979712" y="3266951"/>
            <a:ext cx="72008" cy="2476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04" name="Straight Arrow Connector 4103"/>
          <p:cNvCxnSpPr/>
          <p:nvPr/>
        </p:nvCxnSpPr>
        <p:spPr>
          <a:xfrm>
            <a:off x="3203848" y="3266951"/>
            <a:ext cx="144016" cy="2476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06" name="Straight Arrow Connector 4105"/>
          <p:cNvCxnSpPr/>
          <p:nvPr/>
        </p:nvCxnSpPr>
        <p:spPr>
          <a:xfrm flipH="1">
            <a:off x="6012160" y="3266951"/>
            <a:ext cx="144016" cy="2844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08" name="Straight Arrow Connector 4107"/>
          <p:cNvCxnSpPr>
            <a:endCxn id="26" idx="0"/>
          </p:cNvCxnSpPr>
          <p:nvPr/>
        </p:nvCxnSpPr>
        <p:spPr>
          <a:xfrm>
            <a:off x="6970003" y="3266951"/>
            <a:ext cx="0" cy="2476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10" name="Straight Arrow Connector 4109"/>
          <p:cNvCxnSpPr/>
          <p:nvPr/>
        </p:nvCxnSpPr>
        <p:spPr>
          <a:xfrm>
            <a:off x="8100392" y="3140968"/>
            <a:ext cx="216024" cy="2951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Title 1"/>
          <p:cNvSpPr>
            <a:spLocks noGrp="1"/>
          </p:cNvSpPr>
          <p:nvPr>
            <p:ph type="title"/>
          </p:nvPr>
        </p:nvSpPr>
        <p:spPr>
          <a:xfrm>
            <a:off x="323528" y="4927212"/>
            <a:ext cx="8496943" cy="1607845"/>
          </a:xfrm>
        </p:spPr>
        <p:txBody>
          <a:bodyPr/>
          <a:lstStyle/>
          <a:p>
            <a:pPr marL="0" indent="0" algn="ctr">
              <a:buNone/>
            </a:pPr>
            <a:r>
              <a:rPr lang="en-CA" sz="3200" dirty="0" smtClean="0"/>
              <a:t>Create a subject specific graphic </a:t>
            </a:r>
            <a:r>
              <a:rPr lang="en-CA" sz="3200" dirty="0"/>
              <a:t>o</a:t>
            </a:r>
            <a:r>
              <a:rPr lang="en-CA" sz="3200" dirty="0" smtClean="0"/>
              <a:t>rganizer using these headings</a:t>
            </a:r>
            <a:endParaRPr lang="en-CA" sz="3200" dirty="0"/>
          </a:p>
        </p:txBody>
      </p:sp>
    </p:spTree>
    <p:extLst>
      <p:ext uri="{BB962C8B-B14F-4D97-AF65-F5344CB8AC3E}">
        <p14:creationId xmlns:p14="http://schemas.microsoft.com/office/powerpoint/2010/main" val="36199001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6696744" cy="2520280"/>
          </a:xfrm>
        </p:spPr>
        <p:txBody>
          <a:bodyPr/>
          <a:lstStyle/>
          <a:p>
            <a:r>
              <a:rPr lang="en-CA" dirty="0" smtClean="0"/>
              <a:t>Article Study</a:t>
            </a:r>
            <a:endParaRPr lang="en-CA" dirty="0"/>
          </a:p>
        </p:txBody>
      </p:sp>
      <p:pic>
        <p:nvPicPr>
          <p:cNvPr id="1026" name="Picture 2">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91" y="484922"/>
            <a:ext cx="2699792" cy="101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343480"/>
            <a:ext cx="4285521" cy="773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05391" y="1336792"/>
            <a:ext cx="3052130" cy="1555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8645" y="4311106"/>
            <a:ext cx="3105150"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2685" y="4311106"/>
            <a:ext cx="3168352" cy="1332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2685" y="2892547"/>
            <a:ext cx="3681287" cy="1040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47663" y="5708643"/>
            <a:ext cx="5706963" cy="986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74514" y="1783230"/>
            <a:ext cx="3814131" cy="890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20473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268" y="4348845"/>
            <a:ext cx="8640960" cy="2520280"/>
          </a:xfrm>
        </p:spPr>
        <p:txBody>
          <a:bodyPr/>
          <a:lstStyle/>
          <a:p>
            <a:r>
              <a:rPr lang="en-CA" dirty="0" smtClean="0"/>
              <a:t>Gradual Release of Responsibility</a:t>
            </a:r>
            <a:endParaRPr lang="en-CA" dirty="0"/>
          </a:p>
        </p:txBody>
      </p:sp>
      <p:sp>
        <p:nvSpPr>
          <p:cNvPr id="3" name="Content Placeholder 2"/>
          <p:cNvSpPr>
            <a:spLocks noGrp="1"/>
          </p:cNvSpPr>
          <p:nvPr>
            <p:ph sz="quarter" idx="13"/>
          </p:nvPr>
        </p:nvSpPr>
        <p:spPr/>
        <p:txBody>
          <a:bodyPr/>
          <a:lstStyle/>
          <a:p>
            <a:endParaRPr lang="en-CA"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57303"/>
            <a:ext cx="7006873"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67544" y="5301208"/>
            <a:ext cx="1750289" cy="307777"/>
          </a:xfrm>
          <a:prstGeom prst="rect">
            <a:avLst/>
          </a:prstGeom>
          <a:noFill/>
        </p:spPr>
        <p:txBody>
          <a:bodyPr wrap="square" rtlCol="0">
            <a:spAutoFit/>
          </a:bodyPr>
          <a:lstStyle/>
          <a:p>
            <a:r>
              <a:rPr lang="en-CA" sz="1400" dirty="0" err="1" smtClean="0"/>
              <a:t>Buehl</a:t>
            </a:r>
            <a:r>
              <a:rPr lang="en-CA" sz="1400" dirty="0" smtClean="0"/>
              <a:t>, 2011</a:t>
            </a:r>
            <a:endParaRPr lang="en-CA" sz="1400" dirty="0"/>
          </a:p>
        </p:txBody>
      </p:sp>
    </p:spTree>
    <p:extLst>
      <p:ext uri="{BB962C8B-B14F-4D97-AF65-F5344CB8AC3E}">
        <p14:creationId xmlns:p14="http://schemas.microsoft.com/office/powerpoint/2010/main" val="2251627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7744" y="260648"/>
            <a:ext cx="6512511" cy="1143000"/>
          </a:xfrm>
        </p:spPr>
        <p:txBody>
          <a:bodyPr/>
          <a:lstStyle/>
          <a:p>
            <a:r>
              <a:rPr lang="en-CA" dirty="0" smtClean="0"/>
              <a:t>Carousel Graffiti Activity</a:t>
            </a:r>
            <a:endParaRPr lang="en-CA" dirty="0"/>
          </a:p>
        </p:txBody>
      </p:sp>
      <p:pic>
        <p:nvPicPr>
          <p:cNvPr id="1028" name="Picture 4" descr="https://encrypted-tbn0.gstatic.com/images?q=tbn:ANd9GcQnKdetwc8YOXj9dZPbsG4PatEc-MFetGLFO-zF3xl9_rZwOl3V0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970210"/>
            <a:ext cx="3384376" cy="422626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49360" y="2852936"/>
            <a:ext cx="4094647" cy="2215991"/>
          </a:xfrm>
          <a:prstGeom prst="rect">
            <a:avLst/>
          </a:prstGeom>
          <a:noFill/>
        </p:spPr>
        <p:txBody>
          <a:bodyPr wrap="square" rtlCol="0">
            <a:spAutoFit/>
          </a:bodyPr>
          <a:lstStyle/>
          <a:p>
            <a:r>
              <a:rPr lang="en-CA" sz="2400" dirty="0" smtClean="0"/>
              <a:t>Pros?</a:t>
            </a:r>
          </a:p>
          <a:p>
            <a:r>
              <a:rPr lang="en-CA" sz="2400" dirty="0" smtClean="0"/>
              <a:t>Cons?</a:t>
            </a:r>
          </a:p>
          <a:p>
            <a:r>
              <a:rPr lang="en-CA" sz="2400" dirty="0" smtClean="0"/>
              <a:t>What students will benefit?</a:t>
            </a:r>
          </a:p>
          <a:p>
            <a:r>
              <a:rPr lang="en-CA" sz="2400" dirty="0" smtClean="0"/>
              <a:t>When to use it?</a:t>
            </a:r>
          </a:p>
          <a:p>
            <a:r>
              <a:rPr lang="en-CA" sz="2400" dirty="0" smtClean="0"/>
              <a:t>Ease of use?</a:t>
            </a:r>
          </a:p>
          <a:p>
            <a:endParaRPr lang="en-CA" dirty="0"/>
          </a:p>
        </p:txBody>
      </p:sp>
    </p:spTree>
    <p:extLst>
      <p:ext uri="{BB962C8B-B14F-4D97-AF65-F5344CB8AC3E}">
        <p14:creationId xmlns:p14="http://schemas.microsoft.com/office/powerpoint/2010/main" val="3771134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Think Aloud</a:t>
            </a:r>
            <a:endParaRPr lang="en-CA" dirty="0"/>
          </a:p>
        </p:txBody>
      </p:sp>
      <p:sp>
        <p:nvSpPr>
          <p:cNvPr id="3" name="Content Placeholder 2"/>
          <p:cNvSpPr>
            <a:spLocks noGrp="1"/>
          </p:cNvSpPr>
          <p:nvPr>
            <p:ph sz="quarter" idx="13"/>
          </p:nvPr>
        </p:nvSpPr>
        <p:spPr/>
        <p:txBody>
          <a:bodyPr/>
          <a:lstStyle/>
          <a:p>
            <a:r>
              <a:rPr lang="en-CA" sz="3200" dirty="0" smtClean="0"/>
              <a:t>“I have a rain barrel that is 2 metres high, and has a diameter of 1.2 metres. How much water will it hold?” </a:t>
            </a:r>
          </a:p>
          <a:p>
            <a:endParaRPr lang="en-CA" dirty="0"/>
          </a:p>
        </p:txBody>
      </p:sp>
    </p:spTree>
    <p:extLst>
      <p:ext uri="{BB962C8B-B14F-4D97-AF65-F5344CB8AC3E}">
        <p14:creationId xmlns:p14="http://schemas.microsoft.com/office/powerpoint/2010/main" val="4285569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317432" cy="3474720"/>
          </a:xfrm>
        </p:spPr>
        <p:txBody>
          <a:bodyPr>
            <a:noAutofit/>
          </a:bodyPr>
          <a:lstStyle/>
          <a:p>
            <a:r>
              <a:rPr lang="en-CA" sz="3600" dirty="0"/>
              <a:t>All too often, it is assumed that symbolic representation is the only way to communicate mathematically. The more flexible students are in using a variety of representations to explain and work with the mathematics being learned, the deeper students’ understanding becomes. </a:t>
            </a:r>
          </a:p>
        </p:txBody>
      </p:sp>
    </p:spTree>
    <p:extLst>
      <p:ext uri="{BB962C8B-B14F-4D97-AF65-F5344CB8AC3E}">
        <p14:creationId xmlns:p14="http://schemas.microsoft.com/office/powerpoint/2010/main" val="3361244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5229200"/>
            <a:ext cx="6512511" cy="1143000"/>
          </a:xfrm>
        </p:spPr>
        <p:txBody>
          <a:bodyPr/>
          <a:lstStyle/>
          <a:p>
            <a:r>
              <a:rPr lang="en-CA" dirty="0" smtClean="0"/>
              <a:t>Frontloading Vocabulary</a:t>
            </a:r>
            <a:endParaRPr lang="en-CA" dirty="0"/>
          </a:p>
        </p:txBody>
      </p:sp>
      <p:pic>
        <p:nvPicPr>
          <p:cNvPr id="4" name="Content Placeholder 3"/>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691680" y="548680"/>
            <a:ext cx="6187008" cy="4640256"/>
          </a:xfrm>
        </p:spPr>
      </p:pic>
    </p:spTree>
    <p:extLst>
      <p:ext uri="{BB962C8B-B14F-4D97-AF65-F5344CB8AC3E}">
        <p14:creationId xmlns:p14="http://schemas.microsoft.com/office/powerpoint/2010/main" val="15881313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173416" cy="5361776"/>
          </a:xfrm>
        </p:spPr>
        <p:txBody>
          <a:bodyPr>
            <a:normAutofit/>
          </a:bodyPr>
          <a:lstStyle/>
          <a:p>
            <a:r>
              <a:rPr lang="en-CA" sz="3200" dirty="0" smtClean="0"/>
              <a:t>It is estimated that a high school student’s working vocabulary weighs in around </a:t>
            </a:r>
            <a:r>
              <a:rPr lang="en-CA" sz="3200" b="1" dirty="0" smtClean="0"/>
              <a:t>40,000 </a:t>
            </a:r>
            <a:r>
              <a:rPr lang="en-CA" sz="3200" dirty="0" smtClean="0"/>
              <a:t>words    -Stahl and Nagy, 2006</a:t>
            </a:r>
          </a:p>
          <a:p>
            <a:r>
              <a:rPr lang="en-CA" sz="3200" dirty="0" smtClean="0"/>
              <a:t>Vocabulary is an important factor in </a:t>
            </a:r>
            <a:r>
              <a:rPr lang="en-CA" sz="3200" b="1" dirty="0" smtClean="0"/>
              <a:t>academic success</a:t>
            </a:r>
            <a:r>
              <a:rPr lang="en-CA" sz="3200" dirty="0" smtClean="0"/>
              <a:t>.    -Short &amp; </a:t>
            </a:r>
            <a:r>
              <a:rPr lang="en-CA" sz="3200" dirty="0" err="1" smtClean="0"/>
              <a:t>Fitzsimmmons</a:t>
            </a:r>
            <a:r>
              <a:rPr lang="en-CA" sz="3200" dirty="0" smtClean="0"/>
              <a:t>, 2007</a:t>
            </a:r>
            <a:endParaRPr lang="en-CA" sz="3200" dirty="0"/>
          </a:p>
        </p:txBody>
      </p:sp>
    </p:spTree>
    <p:extLst>
      <p:ext uri="{BB962C8B-B14F-4D97-AF65-F5344CB8AC3E}">
        <p14:creationId xmlns:p14="http://schemas.microsoft.com/office/powerpoint/2010/main" val="36259247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6512511" cy="1143000"/>
          </a:xfrm>
        </p:spPr>
        <p:txBody>
          <a:bodyPr/>
          <a:lstStyle/>
          <a:p>
            <a:r>
              <a:rPr lang="en-CA" dirty="0" smtClean="0"/>
              <a:t>Teaching “Generative Vocabulary”</a:t>
            </a:r>
            <a:endParaRPr lang="en-CA" dirty="0"/>
          </a:p>
        </p:txBody>
      </p:sp>
      <p:sp>
        <p:nvSpPr>
          <p:cNvPr id="3" name="Content Placeholder 2"/>
          <p:cNvSpPr>
            <a:spLocks noGrp="1"/>
          </p:cNvSpPr>
          <p:nvPr>
            <p:ph sz="quarter" idx="13"/>
          </p:nvPr>
        </p:nvSpPr>
        <p:spPr>
          <a:xfrm>
            <a:off x="1331640" y="2348880"/>
            <a:ext cx="6400800" cy="4176464"/>
          </a:xfrm>
        </p:spPr>
        <p:txBody>
          <a:bodyPr/>
          <a:lstStyle/>
          <a:p>
            <a:r>
              <a:rPr lang="en-CA" dirty="0" smtClean="0"/>
              <a:t>Means teaching the origins of words, the meaning of prefixes and suffixes</a:t>
            </a:r>
          </a:p>
          <a:p>
            <a:pPr lvl="1"/>
            <a:r>
              <a:rPr lang="en-CA" dirty="0" smtClean="0"/>
              <a:t>Ex: Poly = “many”. Polygon, polynomial, </a:t>
            </a:r>
            <a:r>
              <a:rPr lang="en-CA" dirty="0" err="1" smtClean="0"/>
              <a:t>polydactyly</a:t>
            </a:r>
            <a:r>
              <a:rPr lang="en-CA" dirty="0" smtClean="0"/>
              <a:t>, polyester, etc.  </a:t>
            </a:r>
          </a:p>
          <a:p>
            <a:r>
              <a:rPr lang="en-CA" dirty="0" smtClean="0"/>
              <a:t>Saves time, because learners aren’t just memorizing words, they are understanding how words work</a:t>
            </a:r>
          </a:p>
          <a:p>
            <a:r>
              <a:rPr lang="en-CA" dirty="0" smtClean="0"/>
              <a:t>Helps students make connections to prior knowledge and across curriculum and subjects</a:t>
            </a:r>
            <a:endParaRPr lang="en-CA" dirty="0"/>
          </a:p>
        </p:txBody>
      </p:sp>
    </p:spTree>
    <p:extLst>
      <p:ext uri="{BB962C8B-B14F-4D97-AF65-F5344CB8AC3E}">
        <p14:creationId xmlns:p14="http://schemas.microsoft.com/office/powerpoint/2010/main" val="41133602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r>
              <a:rPr lang="en-US"/>
              <a:t>Effective Classroom Strategies</a:t>
            </a:r>
          </a:p>
        </p:txBody>
      </p:sp>
      <p:sp>
        <p:nvSpPr>
          <p:cNvPr id="7171" name="Slide Number Placeholder 5"/>
          <p:cNvSpPr>
            <a:spLocks noGrp="1"/>
          </p:cNvSpPr>
          <p:nvPr>
            <p:ph type="sldNum" sz="quarter" idx="12"/>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fld id="{550A26BD-99FF-4B1D-8047-C55CBCE0743C}" type="slidenum">
              <a:rPr lang="en-US"/>
              <a:pPr/>
              <a:t>19</a:t>
            </a:fld>
            <a:endParaRPr lang="en-US"/>
          </a:p>
        </p:txBody>
      </p:sp>
      <p:sp>
        <p:nvSpPr>
          <p:cNvPr id="7172" name="Rectangle 2"/>
          <p:cNvSpPr>
            <a:spLocks noGrp="1" noChangeArrowheads="1"/>
          </p:cNvSpPr>
          <p:nvPr>
            <p:ph type="title"/>
          </p:nvPr>
        </p:nvSpPr>
        <p:spPr>
          <a:xfrm>
            <a:off x="762000" y="228600"/>
            <a:ext cx="7772400" cy="1143000"/>
          </a:xfrm>
          <a:solidFill>
            <a:schemeClr val="accent2">
              <a:lumMod val="40000"/>
              <a:lumOff val="60000"/>
            </a:schemeClr>
          </a:solidFill>
        </p:spPr>
        <p:txBody>
          <a:bodyPr/>
          <a:lstStyle/>
          <a:p>
            <a:pPr algn="ctr" eaLnBrk="1" hangingPunct="1"/>
            <a:r>
              <a:rPr lang="en-US" sz="2400" dirty="0" smtClean="0">
                <a:latin typeface="Arial Black" pitchFamily="34" charset="0"/>
              </a:rPr>
              <a:t>Classroom Instruction That Works – </a:t>
            </a:r>
            <a:br>
              <a:rPr lang="en-US" sz="2400" dirty="0" smtClean="0">
                <a:latin typeface="Arial Black" pitchFamily="34" charset="0"/>
              </a:rPr>
            </a:br>
            <a:r>
              <a:rPr lang="en-US" sz="2400" dirty="0" smtClean="0">
                <a:latin typeface="Arial Black" pitchFamily="34" charset="0"/>
              </a:rPr>
              <a:t>Effect Size</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268760"/>
            <a:ext cx="8738300" cy="4689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748264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372168"/>
            <a:ext cx="6512511" cy="1649120"/>
          </a:xfrm>
        </p:spPr>
        <p:txBody>
          <a:bodyPr/>
          <a:lstStyle/>
          <a:p>
            <a:r>
              <a:rPr lang="en-CA" dirty="0" smtClean="0"/>
              <a:t>Our Professional Growth </a:t>
            </a:r>
            <a:r>
              <a:rPr lang="en-CA" dirty="0"/>
              <a:t>C</a:t>
            </a:r>
            <a:r>
              <a:rPr lang="en-CA" dirty="0" smtClean="0"/>
              <a:t>ommitment</a:t>
            </a:r>
            <a:endParaRPr lang="en-CA" dirty="0"/>
          </a:p>
        </p:txBody>
      </p:sp>
      <p:sp>
        <p:nvSpPr>
          <p:cNvPr id="3" name="Content Placeholder 2"/>
          <p:cNvSpPr>
            <a:spLocks noGrp="1"/>
          </p:cNvSpPr>
          <p:nvPr>
            <p:ph sz="quarter" idx="13"/>
          </p:nvPr>
        </p:nvSpPr>
        <p:spPr/>
        <p:txBody>
          <a:bodyPr>
            <a:normAutofit lnSpcReduction="10000"/>
          </a:bodyPr>
          <a:lstStyle/>
          <a:p>
            <a:r>
              <a:rPr lang="en-CA" dirty="0" smtClean="0"/>
              <a:t>We start and end on time</a:t>
            </a:r>
          </a:p>
          <a:p>
            <a:r>
              <a:rPr lang="en-CA" dirty="0" smtClean="0"/>
              <a:t>We are a community of professionals, we participate fully, encourage participation from others, and allow ourselves to be learners </a:t>
            </a:r>
          </a:p>
          <a:p>
            <a:r>
              <a:rPr lang="en-CA" dirty="0" smtClean="0"/>
              <a:t>We create a safe place to be heard, we can take risks</a:t>
            </a:r>
          </a:p>
          <a:p>
            <a:r>
              <a:rPr lang="en-CA" dirty="0" smtClean="0"/>
              <a:t>We respect everyone’s point of view</a:t>
            </a:r>
          </a:p>
          <a:p>
            <a:r>
              <a:rPr lang="en-CA" dirty="0" smtClean="0"/>
              <a:t>We use technology appropriately in the spirit of professional learning</a:t>
            </a:r>
            <a:endParaRPr lang="en-CA" dirty="0"/>
          </a:p>
        </p:txBody>
      </p:sp>
    </p:spTree>
    <p:extLst>
      <p:ext uri="{BB962C8B-B14F-4D97-AF65-F5344CB8AC3E}">
        <p14:creationId xmlns:p14="http://schemas.microsoft.com/office/powerpoint/2010/main" val="4183011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r>
              <a:rPr lang="en-US"/>
              <a:t>Effective Classroom Strategies</a:t>
            </a:r>
          </a:p>
        </p:txBody>
      </p:sp>
      <p:sp>
        <p:nvSpPr>
          <p:cNvPr id="9219" name="Slide Number Placeholder 5"/>
          <p:cNvSpPr>
            <a:spLocks noGrp="1"/>
          </p:cNvSpPr>
          <p:nvPr>
            <p:ph type="sldNum" sz="quarter" idx="12"/>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fld id="{C7A3F08B-6791-4BFC-8C90-7B8C561BA91E}" type="slidenum">
              <a:rPr lang="en-US"/>
              <a:pPr/>
              <a:t>20</a:t>
            </a:fld>
            <a:endParaRPr lang="en-US"/>
          </a:p>
        </p:txBody>
      </p:sp>
      <p:sp>
        <p:nvSpPr>
          <p:cNvPr id="9220" name="Rectangle 2"/>
          <p:cNvSpPr>
            <a:spLocks noGrp="1" noChangeArrowheads="1"/>
          </p:cNvSpPr>
          <p:nvPr>
            <p:ph type="body" idx="4294967295"/>
          </p:nvPr>
        </p:nvSpPr>
        <p:spPr>
          <a:xfrm>
            <a:off x="971600" y="1196752"/>
            <a:ext cx="7313612" cy="4114800"/>
          </a:xfrm>
          <a:prstGeom prst="rect">
            <a:avLst/>
          </a:prstGeom>
        </p:spPr>
        <p:txBody>
          <a:bodyPr/>
          <a:lstStyle/>
          <a:p>
            <a:pPr eaLnBrk="1" hangingPunct="1"/>
            <a:r>
              <a:rPr lang="en-US" b="1" dirty="0" smtClean="0"/>
              <a:t>Effect Size </a:t>
            </a:r>
            <a:r>
              <a:rPr lang="en-US" dirty="0" smtClean="0"/>
              <a:t>is a unit of measure used with meta-analysis that expresses the increase or decrease in student achievement</a:t>
            </a:r>
          </a:p>
          <a:p>
            <a:pPr eaLnBrk="1" hangingPunct="1"/>
            <a:r>
              <a:rPr lang="en-US" dirty="0" smtClean="0"/>
              <a:t>Cohen simplified the range of effect sizes</a:t>
            </a:r>
          </a:p>
          <a:p>
            <a:pPr lvl="1" eaLnBrk="1" hangingPunct="1"/>
            <a:r>
              <a:rPr lang="en-US" dirty="0" smtClean="0"/>
              <a:t>Small:  0.20 to 0.49</a:t>
            </a:r>
          </a:p>
          <a:p>
            <a:pPr lvl="1" eaLnBrk="1" hangingPunct="1"/>
            <a:r>
              <a:rPr lang="en-US" dirty="0" smtClean="0"/>
              <a:t>Medium:  0.50 to 0.79</a:t>
            </a:r>
          </a:p>
          <a:p>
            <a:pPr lvl="1" eaLnBrk="1" hangingPunct="1"/>
            <a:r>
              <a:rPr lang="en-US" dirty="0" smtClean="0"/>
              <a:t>Large:  0.80 and above</a:t>
            </a:r>
          </a:p>
        </p:txBody>
      </p:sp>
      <p:sp>
        <p:nvSpPr>
          <p:cNvPr id="2" name="Title 1"/>
          <p:cNvSpPr>
            <a:spLocks noGrp="1"/>
          </p:cNvSpPr>
          <p:nvPr>
            <p:ph type="title"/>
          </p:nvPr>
        </p:nvSpPr>
        <p:spPr/>
        <p:txBody>
          <a:bodyPr/>
          <a:lstStyle/>
          <a:p>
            <a:r>
              <a:rPr lang="en-CA" dirty="0" smtClean="0"/>
              <a:t>Effect Size</a:t>
            </a:r>
            <a:endParaRPr lang="en-CA" dirty="0"/>
          </a:p>
        </p:txBody>
      </p:sp>
    </p:spTree>
    <p:extLst>
      <p:ext uri="{BB962C8B-B14F-4D97-AF65-F5344CB8AC3E}">
        <p14:creationId xmlns:p14="http://schemas.microsoft.com/office/powerpoint/2010/main" val="43429893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9"/>
          <p:cNvSpPr>
            <a:spLocks noGrp="1" noChangeArrowheads="1"/>
          </p:cNvSpPr>
          <p:nvPr>
            <p:ph type="ftr" sz="quarter" idx="11"/>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r>
              <a:rPr lang="en-US"/>
              <a:t>Effective Classroom Strategies</a:t>
            </a:r>
          </a:p>
        </p:txBody>
      </p:sp>
      <p:sp>
        <p:nvSpPr>
          <p:cNvPr id="4099" name="Rectangle 10"/>
          <p:cNvSpPr>
            <a:spLocks noGrp="1" noChangeArrowheads="1"/>
          </p:cNvSpPr>
          <p:nvPr>
            <p:ph type="sldNum" sz="quarter" idx="12"/>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fld id="{72E95171-F66F-4AC3-8B30-39FD3C4A0748}" type="slidenum">
              <a:rPr lang="en-US"/>
              <a:pPr/>
              <a:t>21</a:t>
            </a:fld>
            <a:endParaRPr lang="en-US"/>
          </a:p>
        </p:txBody>
      </p:sp>
      <p:sp>
        <p:nvSpPr>
          <p:cNvPr id="4100" name="Rectangle 2"/>
          <p:cNvSpPr>
            <a:spLocks noGrp="1" noChangeArrowheads="1"/>
          </p:cNvSpPr>
          <p:nvPr>
            <p:ph type="ctrTitle"/>
          </p:nvPr>
        </p:nvSpPr>
        <p:spPr>
          <a:xfrm>
            <a:off x="914400" y="457200"/>
            <a:ext cx="7696200" cy="914400"/>
          </a:xfrm>
          <a:solidFill>
            <a:schemeClr val="accent2">
              <a:lumMod val="40000"/>
              <a:lumOff val="60000"/>
            </a:schemeClr>
          </a:solidFill>
        </p:spPr>
        <p:txBody>
          <a:bodyPr/>
          <a:lstStyle/>
          <a:p>
            <a:pPr algn="ctr" eaLnBrk="1" hangingPunct="1"/>
            <a:r>
              <a:rPr lang="en-US" dirty="0" smtClean="0"/>
              <a:t> Summarizing and Note Taking</a:t>
            </a:r>
          </a:p>
        </p:txBody>
      </p:sp>
      <p:pic>
        <p:nvPicPr>
          <p:cNvPr id="4101" name="Picture 4" descr="j0283609"/>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3124200"/>
            <a:ext cx="16764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5" descr="j03096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4267200"/>
            <a:ext cx="2590800" cy="184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6" descr="j023718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10200" y="2209800"/>
            <a:ext cx="2187575" cy="197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72899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r>
              <a:rPr lang="en-US"/>
              <a:t>Effective Classroom Strategies</a:t>
            </a:r>
          </a:p>
        </p:txBody>
      </p:sp>
      <p:sp>
        <p:nvSpPr>
          <p:cNvPr id="11267" name="Slide Number Placeholder 5"/>
          <p:cNvSpPr>
            <a:spLocks noGrp="1"/>
          </p:cNvSpPr>
          <p:nvPr>
            <p:ph type="sldNum" sz="quarter" idx="12"/>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fld id="{57049AF7-49A2-46F3-87F4-936DF539E387}" type="slidenum">
              <a:rPr lang="en-US"/>
              <a:pPr/>
              <a:t>22</a:t>
            </a:fld>
            <a:endParaRPr lang="en-US"/>
          </a:p>
        </p:txBody>
      </p:sp>
      <p:sp>
        <p:nvSpPr>
          <p:cNvPr id="11268" name="Rectangle 2"/>
          <p:cNvSpPr>
            <a:spLocks noGrp="1" noChangeArrowheads="1"/>
          </p:cNvSpPr>
          <p:nvPr>
            <p:ph type="title"/>
          </p:nvPr>
        </p:nvSpPr>
        <p:spPr/>
        <p:txBody>
          <a:bodyPr/>
          <a:lstStyle/>
          <a:p>
            <a:pPr eaLnBrk="1" hangingPunct="1"/>
            <a:r>
              <a:rPr lang="en-US" dirty="0" smtClean="0">
                <a:latin typeface="Times New Roman" pitchFamily="18" charset="0"/>
              </a:rPr>
              <a:t>Summarizing and </a:t>
            </a:r>
            <a:br>
              <a:rPr lang="en-US" dirty="0" smtClean="0">
                <a:latin typeface="Times New Roman" pitchFamily="18" charset="0"/>
              </a:rPr>
            </a:br>
            <a:r>
              <a:rPr lang="en-US" dirty="0" smtClean="0">
                <a:latin typeface="Times New Roman" pitchFamily="18" charset="0"/>
              </a:rPr>
              <a:t>Note Taking</a:t>
            </a:r>
            <a:endParaRPr lang="en-US" dirty="0" smtClean="0"/>
          </a:p>
        </p:txBody>
      </p:sp>
      <p:sp>
        <p:nvSpPr>
          <p:cNvPr id="11269" name="Rectangle 3"/>
          <p:cNvSpPr>
            <a:spLocks noGrp="1" noChangeArrowheads="1"/>
          </p:cNvSpPr>
          <p:nvPr>
            <p:ph type="body" idx="4294967295"/>
          </p:nvPr>
        </p:nvSpPr>
        <p:spPr>
          <a:xfrm>
            <a:off x="755576" y="620688"/>
            <a:ext cx="7313612" cy="3752850"/>
          </a:xfrm>
          <a:prstGeom prst="rect">
            <a:avLst/>
          </a:prstGeom>
          <a:noFill/>
        </p:spPr>
        <p:txBody>
          <a:bodyPr>
            <a:spAutoFit/>
          </a:bodyPr>
          <a:lstStyle/>
          <a:p>
            <a:pPr eaLnBrk="1" hangingPunct="1">
              <a:lnSpc>
                <a:spcPct val="80000"/>
              </a:lnSpc>
              <a:buClr>
                <a:schemeClr val="tx1"/>
              </a:buClr>
              <a:buFont typeface="Wingdings" pitchFamily="2" charset="2"/>
              <a:buChar char="v"/>
            </a:pPr>
            <a:r>
              <a:rPr lang="en-US" sz="2100" dirty="0" smtClean="0"/>
              <a:t>Requires that students distill information into a concise, synthesized form and focus on important points. </a:t>
            </a:r>
          </a:p>
          <a:p>
            <a:pPr eaLnBrk="1" hangingPunct="1">
              <a:lnSpc>
                <a:spcPct val="80000"/>
              </a:lnSpc>
              <a:buClr>
                <a:schemeClr val="tx1"/>
              </a:buClr>
              <a:buFont typeface="Wingdings" pitchFamily="2" charset="2"/>
              <a:buChar char="v"/>
            </a:pPr>
            <a:r>
              <a:rPr lang="en-US" sz="2100" dirty="0" smtClean="0"/>
              <a:t>Research emphasizes the importance of breaking down the process of summarizing into a structure that can be easily understood by students. </a:t>
            </a:r>
          </a:p>
          <a:p>
            <a:pPr eaLnBrk="1" hangingPunct="1">
              <a:lnSpc>
                <a:spcPct val="80000"/>
              </a:lnSpc>
              <a:buClr>
                <a:schemeClr val="tx1"/>
              </a:buClr>
              <a:buFont typeface="Wingdings" pitchFamily="2" charset="2"/>
              <a:buChar char="v"/>
            </a:pPr>
            <a:r>
              <a:rPr lang="en-US" sz="2100" dirty="0" smtClean="0"/>
              <a:t>Verbatim note taking is the </a:t>
            </a:r>
            <a:r>
              <a:rPr lang="en-US" sz="2100" b="1" i="1" u="sng" dirty="0" smtClean="0"/>
              <a:t>least effective</a:t>
            </a:r>
            <a:r>
              <a:rPr lang="en-US" sz="2100" dirty="0" smtClean="0"/>
              <a:t> note-taking technique </a:t>
            </a:r>
          </a:p>
          <a:p>
            <a:pPr eaLnBrk="1" hangingPunct="1">
              <a:lnSpc>
                <a:spcPct val="80000"/>
              </a:lnSpc>
              <a:buClr>
                <a:schemeClr val="tx1"/>
              </a:buClr>
              <a:buFont typeface="Wingdings" pitchFamily="2" charset="2"/>
              <a:buChar char="v"/>
            </a:pPr>
            <a:endParaRPr lang="en-US" sz="2100" dirty="0" smtClean="0"/>
          </a:p>
          <a:p>
            <a:pPr eaLnBrk="1" hangingPunct="1">
              <a:lnSpc>
                <a:spcPct val="80000"/>
              </a:lnSpc>
              <a:buClr>
                <a:schemeClr val="tx1"/>
              </a:buClr>
              <a:buFont typeface="Wingdings" pitchFamily="2" charset="2"/>
              <a:buChar char="v"/>
            </a:pPr>
            <a:r>
              <a:rPr lang="en-US" sz="2100" dirty="0" smtClean="0"/>
              <a:t>Students should be encouraged to revisit and revise their notes after initial recording them. </a:t>
            </a:r>
          </a:p>
          <a:p>
            <a:pPr eaLnBrk="1" hangingPunct="1">
              <a:lnSpc>
                <a:spcPct val="80000"/>
              </a:lnSpc>
              <a:buClr>
                <a:schemeClr val="tx1"/>
              </a:buClr>
              <a:buFont typeface="Wingdings" pitchFamily="2" charset="2"/>
              <a:buChar char="v"/>
            </a:pPr>
            <a:r>
              <a:rPr lang="en-US" sz="2100" dirty="0" smtClean="0"/>
              <a:t>They should use different formats and make notes as complete as possible. </a:t>
            </a:r>
          </a:p>
        </p:txBody>
      </p:sp>
    </p:spTree>
    <p:extLst>
      <p:ext uri="{BB962C8B-B14F-4D97-AF65-F5344CB8AC3E}">
        <p14:creationId xmlns:p14="http://schemas.microsoft.com/office/powerpoint/2010/main" val="27418261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r>
              <a:rPr lang="en-US"/>
              <a:t>Effective Classroom Strategies</a:t>
            </a:r>
          </a:p>
        </p:txBody>
      </p:sp>
      <p:sp>
        <p:nvSpPr>
          <p:cNvPr id="12291" name="Slide Number Placeholder 5"/>
          <p:cNvSpPr>
            <a:spLocks noGrp="1"/>
          </p:cNvSpPr>
          <p:nvPr>
            <p:ph type="sldNum" sz="quarter" idx="12"/>
          </p:nvPr>
        </p:nvSpPr>
        <p:spPr>
          <a:noFill/>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fld id="{CA70249D-7E23-44E0-AEE1-7C454FB964FA}" type="slidenum">
              <a:rPr lang="en-US"/>
              <a:pPr/>
              <a:t>23</a:t>
            </a:fld>
            <a:endParaRPr lang="en-US"/>
          </a:p>
        </p:txBody>
      </p:sp>
      <p:sp>
        <p:nvSpPr>
          <p:cNvPr id="12292" name="Rectangle 2"/>
          <p:cNvSpPr>
            <a:spLocks noGrp="1" noChangeArrowheads="1"/>
          </p:cNvSpPr>
          <p:nvPr>
            <p:ph type="title"/>
          </p:nvPr>
        </p:nvSpPr>
        <p:spPr/>
        <p:txBody>
          <a:bodyPr/>
          <a:lstStyle/>
          <a:p>
            <a:pPr eaLnBrk="1" hangingPunct="1"/>
            <a:r>
              <a:rPr lang="en-US" smtClean="0"/>
              <a:t>Summarizing and Note Taking </a:t>
            </a:r>
          </a:p>
        </p:txBody>
      </p:sp>
      <p:sp>
        <p:nvSpPr>
          <p:cNvPr id="12293" name="Rectangle 3"/>
          <p:cNvSpPr>
            <a:spLocks noGrp="1" noChangeArrowheads="1"/>
          </p:cNvSpPr>
          <p:nvPr>
            <p:ph type="body" idx="4294967295"/>
          </p:nvPr>
        </p:nvSpPr>
        <p:spPr>
          <a:xfrm>
            <a:off x="1370013" y="1827213"/>
            <a:ext cx="7313612" cy="4114800"/>
          </a:xfrm>
          <a:prstGeom prst="rect">
            <a:avLst/>
          </a:prstGeom>
        </p:spPr>
        <p:txBody>
          <a:bodyPr/>
          <a:lstStyle/>
          <a:p>
            <a:pPr eaLnBrk="1" hangingPunct="1">
              <a:lnSpc>
                <a:spcPct val="90000"/>
              </a:lnSpc>
            </a:pPr>
            <a:r>
              <a:rPr lang="en-US" smtClean="0"/>
              <a:t>Both require students to distill information into a concise, synthesized form. </a:t>
            </a:r>
          </a:p>
          <a:p>
            <a:pPr eaLnBrk="1" hangingPunct="1">
              <a:lnSpc>
                <a:spcPct val="90000"/>
              </a:lnSpc>
            </a:pPr>
            <a:endParaRPr lang="en-US" smtClean="0"/>
          </a:p>
          <a:p>
            <a:pPr eaLnBrk="1" hangingPunct="1">
              <a:lnSpc>
                <a:spcPct val="90000"/>
              </a:lnSpc>
            </a:pPr>
            <a:r>
              <a:rPr lang="en-US" smtClean="0"/>
              <a:t>Effective learners are able to sift through a great deal of information, identify what is important and then synthesize and restate the information. </a:t>
            </a:r>
          </a:p>
        </p:txBody>
      </p:sp>
    </p:spTree>
    <p:extLst>
      <p:ext uri="{BB962C8B-B14F-4D97-AF65-F5344CB8AC3E}">
        <p14:creationId xmlns:p14="http://schemas.microsoft.com/office/powerpoint/2010/main" val="221067765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For More Information</a:t>
            </a:r>
            <a:endParaRPr lang="en-CA" dirty="0"/>
          </a:p>
        </p:txBody>
      </p:sp>
      <p:sp>
        <p:nvSpPr>
          <p:cNvPr id="3" name="Content Placeholder 2"/>
          <p:cNvSpPr>
            <a:spLocks noGrp="1"/>
          </p:cNvSpPr>
          <p:nvPr>
            <p:ph sz="quarter" idx="13"/>
          </p:nvPr>
        </p:nvSpPr>
        <p:spPr/>
        <p:txBody>
          <a:bodyPr>
            <a:normAutofit/>
          </a:bodyPr>
          <a:lstStyle/>
          <a:p>
            <a:r>
              <a:rPr lang="en-CA" dirty="0" smtClean="0">
                <a:hlinkClick r:id="rId3"/>
              </a:rPr>
              <a:t>Understanding Vocabulary</a:t>
            </a:r>
            <a:r>
              <a:rPr lang="en-CA" dirty="0" smtClean="0"/>
              <a:t>, Scholastic</a:t>
            </a:r>
          </a:p>
          <a:p>
            <a:r>
              <a:rPr lang="en-CA" dirty="0" smtClean="0">
                <a:hlinkClick r:id="rId4"/>
              </a:rPr>
              <a:t>Literature Review</a:t>
            </a:r>
            <a:endParaRPr lang="en-CA" dirty="0" smtClean="0"/>
          </a:p>
          <a:p>
            <a:r>
              <a:rPr lang="en-CA" dirty="0" smtClean="0">
                <a:hlinkClick r:id="rId5"/>
              </a:rPr>
              <a:t>GSSD Content Area Literacy</a:t>
            </a:r>
            <a:endParaRPr lang="en-CA" dirty="0" smtClean="0"/>
          </a:p>
          <a:p>
            <a:endParaRPr lang="en-CA" dirty="0"/>
          </a:p>
        </p:txBody>
      </p:sp>
    </p:spTree>
    <p:extLst>
      <p:ext uri="{BB962C8B-B14F-4D97-AF65-F5344CB8AC3E}">
        <p14:creationId xmlns:p14="http://schemas.microsoft.com/office/powerpoint/2010/main" val="5964225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293096"/>
            <a:ext cx="7262192" cy="1942152"/>
          </a:xfrm>
        </p:spPr>
        <p:txBody>
          <a:bodyPr/>
          <a:lstStyle/>
          <a:p>
            <a:r>
              <a:rPr lang="en-CA" sz="6600" dirty="0" smtClean="0"/>
              <a:t>Closure</a:t>
            </a:r>
            <a:endParaRPr lang="en-CA" sz="6600" dirty="0"/>
          </a:p>
        </p:txBody>
      </p:sp>
      <p:sp>
        <p:nvSpPr>
          <p:cNvPr id="3" name="Content Placeholder 2"/>
          <p:cNvSpPr>
            <a:spLocks noGrp="1"/>
          </p:cNvSpPr>
          <p:nvPr>
            <p:ph sz="quarter" idx="13"/>
          </p:nvPr>
        </p:nvSpPr>
        <p:spPr/>
        <p:txBody>
          <a:bodyPr>
            <a:normAutofit/>
          </a:bodyPr>
          <a:lstStyle/>
          <a:p>
            <a:r>
              <a:rPr lang="en-CA" sz="8000" dirty="0" smtClean="0"/>
              <a:t>3-2-1</a:t>
            </a:r>
            <a:endParaRPr lang="en-CA" sz="8000" dirty="0"/>
          </a:p>
        </p:txBody>
      </p:sp>
      <p:sp>
        <p:nvSpPr>
          <p:cNvPr id="5" name="TextBox 4"/>
          <p:cNvSpPr txBox="1"/>
          <p:nvPr/>
        </p:nvSpPr>
        <p:spPr>
          <a:xfrm>
            <a:off x="2195736" y="2348880"/>
            <a:ext cx="6401111" cy="1569660"/>
          </a:xfrm>
          <a:prstGeom prst="rect">
            <a:avLst/>
          </a:prstGeom>
          <a:noFill/>
        </p:spPr>
        <p:txBody>
          <a:bodyPr wrap="none" rtlCol="0">
            <a:spAutoFit/>
          </a:bodyPr>
          <a:lstStyle/>
          <a:p>
            <a:r>
              <a:rPr lang="en-CA" sz="3200" b="1" dirty="0" smtClean="0"/>
              <a:t>3 </a:t>
            </a:r>
            <a:r>
              <a:rPr lang="en-CA" sz="3200" dirty="0" smtClean="0"/>
              <a:t>– Important points</a:t>
            </a:r>
          </a:p>
          <a:p>
            <a:r>
              <a:rPr lang="en-CA" sz="3200" b="1" dirty="0" smtClean="0"/>
              <a:t>2</a:t>
            </a:r>
            <a:r>
              <a:rPr lang="en-CA" sz="3200" dirty="0" smtClean="0"/>
              <a:t> – Learning activities you will try</a:t>
            </a:r>
          </a:p>
          <a:p>
            <a:r>
              <a:rPr lang="en-CA" sz="3200" b="1" dirty="0" smtClean="0"/>
              <a:t>1 </a:t>
            </a:r>
            <a:r>
              <a:rPr lang="en-CA" sz="3200" dirty="0" smtClean="0"/>
              <a:t>– Question you have</a:t>
            </a:r>
            <a:endParaRPr lang="en-CA" sz="3200" dirty="0"/>
          </a:p>
        </p:txBody>
      </p:sp>
      <p:sp>
        <p:nvSpPr>
          <p:cNvPr id="6" name="Rectangle 5"/>
          <p:cNvSpPr/>
          <p:nvPr/>
        </p:nvSpPr>
        <p:spPr>
          <a:xfrm>
            <a:off x="3131840" y="6184641"/>
            <a:ext cx="3034870" cy="369332"/>
          </a:xfrm>
          <a:prstGeom prst="rect">
            <a:avLst/>
          </a:prstGeom>
        </p:spPr>
        <p:txBody>
          <a:bodyPr wrap="none">
            <a:spAutoFit/>
          </a:bodyPr>
          <a:lstStyle/>
          <a:p>
            <a:r>
              <a:rPr lang="en-CA" dirty="0">
                <a:hlinkClick r:id="rId3"/>
              </a:rPr>
              <a:t>GSSD Content Area Literacy</a:t>
            </a:r>
            <a:endParaRPr lang="en-CA" dirty="0"/>
          </a:p>
        </p:txBody>
      </p:sp>
    </p:spTree>
    <p:extLst>
      <p:ext uri="{BB962C8B-B14F-4D97-AF65-F5344CB8AC3E}">
        <p14:creationId xmlns:p14="http://schemas.microsoft.com/office/powerpoint/2010/main" val="2256348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1340768"/>
            <a:ext cx="3579974" cy="241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CA" dirty="0" smtClean="0"/>
              <a:t>Quick Write</a:t>
            </a:r>
            <a:endParaRPr lang="en-CA" dirty="0"/>
          </a:p>
        </p:txBody>
      </p:sp>
      <p:sp>
        <p:nvSpPr>
          <p:cNvPr id="3" name="Content Placeholder 2"/>
          <p:cNvSpPr>
            <a:spLocks noGrp="1"/>
          </p:cNvSpPr>
          <p:nvPr>
            <p:ph sz="quarter" idx="13"/>
          </p:nvPr>
        </p:nvSpPr>
        <p:spPr>
          <a:xfrm>
            <a:off x="899592" y="809846"/>
            <a:ext cx="6400800" cy="3474720"/>
          </a:xfrm>
        </p:spPr>
        <p:txBody>
          <a:bodyPr>
            <a:normAutofit/>
          </a:bodyPr>
          <a:lstStyle/>
          <a:p>
            <a:r>
              <a:rPr lang="en-CA" sz="3600" dirty="0" smtClean="0"/>
              <a:t>What is Literacy?</a:t>
            </a:r>
            <a:endParaRPr lang="en-CA" sz="3600" dirty="0"/>
          </a:p>
        </p:txBody>
      </p:sp>
    </p:spTree>
    <p:extLst>
      <p:ext uri="{BB962C8B-B14F-4D97-AF65-F5344CB8AC3E}">
        <p14:creationId xmlns:p14="http://schemas.microsoft.com/office/powerpoint/2010/main" val="1600000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395537" y="-13691"/>
            <a:ext cx="2362572" cy="2362572"/>
          </a:xfrm>
        </p:spPr>
      </p:pic>
      <p:graphicFrame>
        <p:nvGraphicFramePr>
          <p:cNvPr id="5" name="Table 4"/>
          <p:cNvGraphicFramePr>
            <a:graphicFrameLocks noGrp="1"/>
          </p:cNvGraphicFramePr>
          <p:nvPr>
            <p:extLst>
              <p:ext uri="{D42A27DB-BD31-4B8C-83A1-F6EECF244321}">
                <p14:modId xmlns:p14="http://schemas.microsoft.com/office/powerpoint/2010/main" val="2439124251"/>
              </p:ext>
            </p:extLst>
          </p:nvPr>
        </p:nvGraphicFramePr>
        <p:xfrm>
          <a:off x="1907704" y="1556793"/>
          <a:ext cx="7032104" cy="4447415"/>
        </p:xfrm>
        <a:graphic>
          <a:graphicData uri="http://schemas.openxmlformats.org/drawingml/2006/table">
            <a:tbl>
              <a:tblPr firstRow="1" bandRow="1">
                <a:tableStyleId>{5C22544A-7EE6-4342-B048-85BDC9FD1C3A}</a:tableStyleId>
              </a:tblPr>
              <a:tblGrid>
                <a:gridCol w="3516052"/>
                <a:gridCol w="3516052"/>
              </a:tblGrid>
              <a:tr h="1581303">
                <a:tc>
                  <a:txBody>
                    <a:bodyPr/>
                    <a:lstStyle/>
                    <a:p>
                      <a:r>
                        <a:rPr lang="en-CA" dirty="0" smtClean="0"/>
                        <a:t>What will I be able to do when I am done</a:t>
                      </a:r>
                      <a:r>
                        <a:rPr lang="en-CA" baseline="0" dirty="0" smtClean="0"/>
                        <a:t> here today?</a:t>
                      </a:r>
                      <a:endParaRPr lang="en-CA" dirty="0"/>
                    </a:p>
                  </a:txBody>
                  <a:tcPr/>
                </a:tc>
                <a:tc>
                  <a:txBody>
                    <a:bodyPr/>
                    <a:lstStyle/>
                    <a:p>
                      <a:r>
                        <a:rPr lang="en-CA" dirty="0" smtClean="0"/>
                        <a:t>I can identify and implement effective instructional strategies</a:t>
                      </a:r>
                      <a:r>
                        <a:rPr lang="en-CA" baseline="0" dirty="0" smtClean="0"/>
                        <a:t> that can be used in content areas </a:t>
                      </a:r>
                      <a:endParaRPr lang="en-CA" dirty="0"/>
                    </a:p>
                  </a:txBody>
                  <a:tcPr/>
                </a:tc>
              </a:tr>
              <a:tr h="1581303">
                <a:tc>
                  <a:txBody>
                    <a:bodyPr/>
                    <a:lstStyle/>
                    <a:p>
                      <a:r>
                        <a:rPr lang="en-CA" dirty="0" smtClean="0"/>
                        <a:t>What is important for me to learn and understand so that</a:t>
                      </a:r>
                      <a:r>
                        <a:rPr lang="en-CA" baseline="0" dirty="0" smtClean="0"/>
                        <a:t> I can hit the target</a:t>
                      </a:r>
                      <a:r>
                        <a:rPr lang="en-CA" dirty="0" smtClean="0"/>
                        <a:t>?</a:t>
                      </a:r>
                    </a:p>
                    <a:p>
                      <a:endParaRPr lang="en-CA" dirty="0"/>
                    </a:p>
                  </a:txBody>
                  <a:tcPr/>
                </a:tc>
                <a:tc>
                  <a:txBody>
                    <a:bodyPr/>
                    <a:lstStyle/>
                    <a:p>
                      <a:r>
                        <a:rPr lang="en-CA" dirty="0" smtClean="0"/>
                        <a:t>I must learn and understand</a:t>
                      </a:r>
                      <a:r>
                        <a:rPr lang="en-CA" baseline="0" dirty="0" smtClean="0"/>
                        <a:t> student need support in content area literacy</a:t>
                      </a:r>
                      <a:endParaRPr lang="en-CA" dirty="0"/>
                    </a:p>
                  </a:txBody>
                  <a:tcPr/>
                </a:tc>
              </a:tr>
              <a:tr h="1284809">
                <a:tc>
                  <a:txBody>
                    <a:bodyPr/>
                    <a:lstStyle/>
                    <a:p>
                      <a:r>
                        <a:rPr lang="en-CA" dirty="0" smtClean="0"/>
                        <a:t>What will I do</a:t>
                      </a:r>
                      <a:r>
                        <a:rPr lang="en-CA" baseline="0" dirty="0" smtClean="0"/>
                        <a:t> to show that I understand?</a:t>
                      </a:r>
                      <a:endParaRPr lang="en-CA" dirty="0"/>
                    </a:p>
                  </a:txBody>
                  <a:tcPr/>
                </a:tc>
                <a:tc>
                  <a:txBody>
                    <a:bodyPr/>
                    <a:lstStyle/>
                    <a:p>
                      <a:r>
                        <a:rPr lang="en-CA" dirty="0" smtClean="0"/>
                        <a:t>I can implement</a:t>
                      </a:r>
                      <a:r>
                        <a:rPr lang="en-CA" baseline="0" dirty="0" smtClean="0"/>
                        <a:t> </a:t>
                      </a:r>
                      <a:r>
                        <a:rPr lang="en-CA" baseline="0" smtClean="0"/>
                        <a:t>effective cross </a:t>
                      </a:r>
                      <a:r>
                        <a:rPr lang="en-CA" baseline="0" dirty="0" smtClean="0"/>
                        <a:t>curricular literacy instructional strategies that meet and assist student learning outcomes.</a:t>
                      </a:r>
                      <a:endParaRPr lang="en-CA" dirty="0"/>
                    </a:p>
                  </a:txBody>
                  <a:tcPr/>
                </a:tc>
              </a:tr>
            </a:tbl>
          </a:graphicData>
        </a:graphic>
      </p:graphicFrame>
      <p:sp>
        <p:nvSpPr>
          <p:cNvPr id="2" name="TextBox 1"/>
          <p:cNvSpPr txBox="1"/>
          <p:nvPr/>
        </p:nvSpPr>
        <p:spPr>
          <a:xfrm>
            <a:off x="207153" y="6333587"/>
            <a:ext cx="8906349" cy="276999"/>
          </a:xfrm>
          <a:prstGeom prst="rect">
            <a:avLst/>
          </a:prstGeom>
          <a:noFill/>
        </p:spPr>
        <p:txBody>
          <a:bodyPr wrap="none" rtlCol="0">
            <a:spAutoFit/>
          </a:bodyPr>
          <a:lstStyle/>
          <a:p>
            <a:r>
              <a:rPr lang="en-CA" sz="1200" dirty="0" smtClean="0">
                <a:solidFill>
                  <a:prstClr val="black"/>
                </a:solidFill>
              </a:rPr>
              <a:t>Moss, C., &amp; </a:t>
            </a:r>
            <a:r>
              <a:rPr lang="en-CA" sz="1200" dirty="0" err="1" smtClean="0">
                <a:solidFill>
                  <a:prstClr val="black"/>
                </a:solidFill>
              </a:rPr>
              <a:t>Brookhart</a:t>
            </a:r>
            <a:r>
              <a:rPr lang="en-CA" sz="1200" dirty="0" smtClean="0">
                <a:solidFill>
                  <a:prstClr val="black"/>
                </a:solidFill>
              </a:rPr>
              <a:t>, M. (2012). Learning targets: Helping students aim for understanding in today’s lesson. Alexandria: ASCD.</a:t>
            </a:r>
            <a:endParaRPr lang="en-CA" sz="1200" dirty="0">
              <a:solidFill>
                <a:prstClr val="black"/>
              </a:solidFill>
            </a:endParaRPr>
          </a:p>
        </p:txBody>
      </p:sp>
    </p:spTree>
    <p:extLst>
      <p:ext uri="{BB962C8B-B14F-4D97-AF65-F5344CB8AC3E}">
        <p14:creationId xmlns:p14="http://schemas.microsoft.com/office/powerpoint/2010/main" val="94872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1.bp.blogspot.com/-nYUIVaAhggE/T5cqsITQMbI/AAAAAAAAAN4/DpJeUNcz_jw/s1600/crumpled-paper-b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4031580"/>
            <a:ext cx="3264362" cy="244827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marL="0" indent="0">
              <a:buNone/>
            </a:pPr>
            <a:r>
              <a:rPr lang="en-CA" dirty="0" smtClean="0"/>
              <a:t>Commit and Toss</a:t>
            </a:r>
            <a:endParaRPr lang="en-CA" dirty="0"/>
          </a:p>
        </p:txBody>
      </p:sp>
      <p:sp>
        <p:nvSpPr>
          <p:cNvPr id="3" name="Content Placeholder 2"/>
          <p:cNvSpPr>
            <a:spLocks noGrp="1"/>
          </p:cNvSpPr>
          <p:nvPr>
            <p:ph sz="quarter" idx="13"/>
          </p:nvPr>
        </p:nvSpPr>
        <p:spPr/>
        <p:txBody>
          <a:bodyPr>
            <a:normAutofit/>
          </a:bodyPr>
          <a:lstStyle/>
          <a:p>
            <a:r>
              <a:rPr lang="en-CA" sz="4000" dirty="0" smtClean="0"/>
              <a:t>Why do students have difficulty reading academic texts?</a:t>
            </a:r>
          </a:p>
          <a:p>
            <a:endParaRPr lang="en-CA" sz="4000"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2276872"/>
            <a:ext cx="3187814"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92051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143000" y="731520"/>
            <a:ext cx="7605464" cy="5721816"/>
          </a:xfrm>
        </p:spPr>
        <p:txBody>
          <a:bodyPr>
            <a:normAutofit fontScale="62500" lnSpcReduction="20000"/>
          </a:bodyPr>
          <a:lstStyle/>
          <a:p>
            <a:r>
              <a:rPr lang="en-CA" sz="6400" dirty="0" smtClean="0"/>
              <a:t>“The need to guide adolescents to advanced stages of literacy is not necessarily the result of any teaching or learning failure in the preschool or primary years; rather, it is a necessary next step in normal reading development.”</a:t>
            </a:r>
          </a:p>
          <a:p>
            <a:pPr lvl="7"/>
            <a:r>
              <a:rPr lang="en-CA" sz="1900" dirty="0" smtClean="0"/>
              <a:t>-McCombs et al., 2005, pp. 2-3 as cited in </a:t>
            </a:r>
            <a:r>
              <a:rPr lang="en-CA" sz="1900" dirty="0" err="1" smtClean="0"/>
              <a:t>Buehl</a:t>
            </a:r>
            <a:r>
              <a:rPr lang="en-CA" sz="1900" dirty="0" smtClean="0"/>
              <a:t>, D. (2011)</a:t>
            </a:r>
            <a:endParaRPr lang="en-CA" sz="1900" dirty="0"/>
          </a:p>
        </p:txBody>
      </p:sp>
    </p:spTree>
    <p:extLst>
      <p:ext uri="{BB962C8B-B14F-4D97-AF65-F5344CB8AC3E}">
        <p14:creationId xmlns:p14="http://schemas.microsoft.com/office/powerpoint/2010/main" val="3765660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372168"/>
            <a:ext cx="6512511" cy="1793136"/>
          </a:xfrm>
        </p:spPr>
        <p:txBody>
          <a:bodyPr/>
          <a:lstStyle/>
          <a:p>
            <a:r>
              <a:rPr lang="en-CA" dirty="0" smtClean="0"/>
              <a:t>Model of Disciplinary Literacy</a:t>
            </a:r>
            <a:endParaRPr lang="en-CA" dirty="0"/>
          </a:p>
        </p:txBody>
      </p:sp>
      <p:sp>
        <p:nvSpPr>
          <p:cNvPr id="3" name="Content Placeholder 2"/>
          <p:cNvSpPr>
            <a:spLocks noGrp="1"/>
          </p:cNvSpPr>
          <p:nvPr>
            <p:ph sz="quarter" idx="13"/>
          </p:nvPr>
        </p:nvSpPr>
        <p:spPr/>
        <p:txBody>
          <a:bodyPr>
            <a:normAutofit/>
          </a:bodyPr>
          <a:lstStyle/>
          <a:p>
            <a:r>
              <a:rPr lang="en-CA" sz="3200" dirty="0" smtClean="0"/>
              <a:t>Basic Literacy</a:t>
            </a:r>
          </a:p>
          <a:p>
            <a:r>
              <a:rPr lang="en-CA" sz="3200" dirty="0" smtClean="0"/>
              <a:t>Intermediate Literacy</a:t>
            </a:r>
          </a:p>
          <a:p>
            <a:r>
              <a:rPr lang="en-CA" sz="3200" dirty="0" smtClean="0"/>
              <a:t>Discipline Literacy</a:t>
            </a:r>
            <a:endParaRPr lang="en-CA" sz="3200" dirty="0"/>
          </a:p>
        </p:txBody>
      </p:sp>
    </p:spTree>
    <p:extLst>
      <p:ext uri="{BB962C8B-B14F-4D97-AF65-F5344CB8AC3E}">
        <p14:creationId xmlns:p14="http://schemas.microsoft.com/office/powerpoint/2010/main" val="7936054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3768" y="3645024"/>
            <a:ext cx="6512511" cy="2808312"/>
          </a:xfrm>
        </p:spPr>
        <p:txBody>
          <a:bodyPr/>
          <a:lstStyle/>
          <a:p>
            <a:r>
              <a:rPr lang="en-CA" dirty="0" smtClean="0"/>
              <a:t>What </a:t>
            </a:r>
            <a:r>
              <a:rPr lang="en-CA" dirty="0"/>
              <a:t>d</a:t>
            </a:r>
            <a:r>
              <a:rPr lang="en-CA" dirty="0" smtClean="0"/>
              <a:t>oes the curriculum </a:t>
            </a:r>
            <a:r>
              <a:rPr lang="en-CA" dirty="0"/>
              <a:t>s</a:t>
            </a:r>
            <a:r>
              <a:rPr lang="en-CA" dirty="0" smtClean="0"/>
              <a:t>ay about </a:t>
            </a:r>
            <a:r>
              <a:rPr lang="en-CA" dirty="0"/>
              <a:t>l</a:t>
            </a:r>
            <a:r>
              <a:rPr lang="en-CA" dirty="0" smtClean="0"/>
              <a:t>iteracy?</a:t>
            </a:r>
            <a:br>
              <a:rPr lang="en-CA" dirty="0" smtClean="0"/>
            </a:br>
            <a:endParaRPr lang="en-CA" dirty="0"/>
          </a:p>
        </p:txBody>
      </p:sp>
      <p:sp>
        <p:nvSpPr>
          <p:cNvPr id="3" name="Content Placeholder 2"/>
          <p:cNvSpPr>
            <a:spLocks noGrp="1"/>
          </p:cNvSpPr>
          <p:nvPr>
            <p:ph sz="quarter" idx="13"/>
          </p:nvPr>
        </p:nvSpPr>
        <p:spPr>
          <a:xfrm>
            <a:off x="1143000" y="731520"/>
            <a:ext cx="6165304" cy="2985512"/>
          </a:xfrm>
        </p:spPr>
        <p:txBody>
          <a:bodyPr/>
          <a:lstStyle/>
          <a:p>
            <a:endParaRPr lang="en-CA"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8313" y="1671117"/>
            <a:ext cx="2037473" cy="2705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88640"/>
            <a:ext cx="2050975" cy="2676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5806" y="212849"/>
            <a:ext cx="2163478" cy="2811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6136" y="908720"/>
            <a:ext cx="1840330" cy="2388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6277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492896"/>
            <a:ext cx="6512511" cy="2664296"/>
          </a:xfrm>
        </p:spPr>
        <p:txBody>
          <a:bodyPr/>
          <a:lstStyle/>
          <a:p>
            <a:r>
              <a:rPr lang="en-CA" i="1" dirty="0" smtClean="0"/>
              <a:t>Why</a:t>
            </a:r>
            <a:r>
              <a:rPr lang="en-CA" dirty="0" smtClean="0"/>
              <a:t> is literacy important in my subject area and </a:t>
            </a:r>
            <a:br>
              <a:rPr lang="en-CA" dirty="0" smtClean="0"/>
            </a:br>
            <a:r>
              <a:rPr lang="en-CA" i="1" dirty="0" smtClean="0"/>
              <a:t>What</a:t>
            </a:r>
            <a:r>
              <a:rPr lang="en-CA" dirty="0" smtClean="0"/>
              <a:t> does it look like?</a:t>
            </a:r>
            <a:endParaRPr lang="en-CA" dirty="0"/>
          </a:p>
        </p:txBody>
      </p:sp>
      <p:sp>
        <p:nvSpPr>
          <p:cNvPr id="3" name="Content Placeholder 2"/>
          <p:cNvSpPr>
            <a:spLocks noGrp="1"/>
          </p:cNvSpPr>
          <p:nvPr>
            <p:ph sz="quarter" idx="13"/>
          </p:nvPr>
        </p:nvSpPr>
        <p:spPr/>
        <p:txBody>
          <a:bodyPr>
            <a:normAutofit/>
          </a:bodyPr>
          <a:lstStyle/>
          <a:p>
            <a:r>
              <a:rPr lang="en-CA" sz="5400" dirty="0" smtClean="0"/>
              <a:t>Big Question!</a:t>
            </a:r>
            <a:endParaRPr lang="en-CA" sz="5400" dirty="0"/>
          </a:p>
        </p:txBody>
      </p:sp>
    </p:spTree>
    <p:extLst>
      <p:ext uri="{BB962C8B-B14F-4D97-AF65-F5344CB8AC3E}">
        <p14:creationId xmlns:p14="http://schemas.microsoft.com/office/powerpoint/2010/main" val="84526968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1_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3.xml><?xml version="1.0" encoding="utf-8"?>
<a:theme xmlns:a="http://schemas.openxmlformats.org/drawingml/2006/main" name="2_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413</TotalTime>
  <Words>1490</Words>
  <Application>Microsoft Office PowerPoint</Application>
  <PresentationFormat>On-screen Show (4:3)</PresentationFormat>
  <Paragraphs>232</Paragraphs>
  <Slides>25</Slides>
  <Notes>22</Notes>
  <HiddenSlides>2</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Slipstream</vt:lpstr>
      <vt:lpstr>1_Slipstream</vt:lpstr>
      <vt:lpstr>2_Slipstream</vt:lpstr>
      <vt:lpstr>But I Am Not an English Teacher!</vt:lpstr>
      <vt:lpstr>Our Professional Growth Commitment</vt:lpstr>
      <vt:lpstr>Quick Write</vt:lpstr>
      <vt:lpstr>PowerPoint Presentation</vt:lpstr>
      <vt:lpstr>Commit and Toss</vt:lpstr>
      <vt:lpstr>PowerPoint Presentation</vt:lpstr>
      <vt:lpstr>Model of Disciplinary Literacy</vt:lpstr>
      <vt:lpstr>What does the curriculum say about literacy? </vt:lpstr>
      <vt:lpstr>Why is literacy important in my subject area and  What does it look like?</vt:lpstr>
      <vt:lpstr>Create a subject specific graphic organizer using these headings</vt:lpstr>
      <vt:lpstr>Article Study</vt:lpstr>
      <vt:lpstr>Gradual Release of Responsibility</vt:lpstr>
      <vt:lpstr>Carousel Graffiti Activity</vt:lpstr>
      <vt:lpstr>Think Aloud</vt:lpstr>
      <vt:lpstr>PowerPoint Presentation</vt:lpstr>
      <vt:lpstr>Frontloading Vocabulary</vt:lpstr>
      <vt:lpstr>PowerPoint Presentation</vt:lpstr>
      <vt:lpstr>Teaching “Generative Vocabulary”</vt:lpstr>
      <vt:lpstr>Classroom Instruction That Works –  Effect Size</vt:lpstr>
      <vt:lpstr>Effect Size</vt:lpstr>
      <vt:lpstr> Summarizing and Note Taking</vt:lpstr>
      <vt:lpstr>Summarizing and  Note Taking</vt:lpstr>
      <vt:lpstr>Summarizing and Note Taking </vt:lpstr>
      <vt:lpstr>For More Information</vt:lpstr>
      <vt:lpstr>Closure</vt:lpstr>
    </vt:vector>
  </TitlesOfParts>
  <Company>GSSD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But I am not an English Teacher!!</dc:title>
  <dc:creator>Cindy Smith</dc:creator>
  <cp:lastModifiedBy>GSSD</cp:lastModifiedBy>
  <cp:revision>42</cp:revision>
  <dcterms:created xsi:type="dcterms:W3CDTF">2012-12-21T16:00:18Z</dcterms:created>
  <dcterms:modified xsi:type="dcterms:W3CDTF">2013-02-10T18:16:23Z</dcterms:modified>
</cp:coreProperties>
</file>